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1" r:id="rId3"/>
    <p:sldId id="260" r:id="rId4"/>
    <p:sldId id="257" r:id="rId5"/>
    <p:sldId id="258" r:id="rId6"/>
    <p:sldId id="267" r:id="rId7"/>
    <p:sldId id="266" r:id="rId8"/>
    <p:sldId id="259" r:id="rId9"/>
    <p:sldId id="262" r:id="rId10"/>
    <p:sldId id="264" r:id="rId11"/>
    <p:sldId id="263" r:id="rId12"/>
  </p:sldIdLst>
  <p:sldSz cx="12192000" cy="6858000"/>
  <p:notesSz cx="6858000" cy="9144000"/>
  <p:embeddedFontLst>
    <p:embeddedFont>
      <p:font typeface="Aptos Black" panose="020B0004020202020204" pitchFamily="34" charset="0"/>
      <p:bold r:id="rId13"/>
      <p:boldItalic r:id="rId14"/>
    </p:embeddedFont>
    <p:embeddedFont>
      <p:font typeface="Poppins" panose="000005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29/05/2025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98162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29/05/2025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73132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29/05/2025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14755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5872F-0E78-46F9-949E-861C75987B51}" type="datetimeFigureOut">
              <a:rPr lang="en-GB" smtClean="0"/>
              <a:t>29/05/2025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10631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5872F-0E78-46F9-949E-861C75987B51}" type="datetimeFigureOut">
              <a:rPr lang="en-GB" smtClean="0"/>
              <a:t>29/05/2025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150389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B5872F-0E78-46F9-949E-861C75987B51}" type="datetimeFigureOut">
              <a:rPr lang="en-GB" smtClean="0"/>
              <a:t>29/05/2025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62411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B5872F-0E78-46F9-949E-861C75987B51}" type="datetimeFigureOut">
              <a:rPr lang="en-GB" smtClean="0"/>
              <a:t>29/05/2025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9256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B5872F-0E78-46F9-949E-861C75987B51}" type="datetimeFigureOut">
              <a:rPr lang="en-GB" smtClean="0"/>
              <a:t>29/05/2025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80427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5872F-0E78-46F9-949E-861C75987B51}" type="datetimeFigureOut">
              <a:rPr lang="en-GB" smtClean="0"/>
              <a:t>29/05/2025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39248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5872F-0E78-46F9-949E-861C75987B51}" type="datetimeFigureOut">
              <a:rPr lang="en-GB" smtClean="0"/>
              <a:t>29/05/2025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254490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5872F-0E78-46F9-949E-861C75987B51}" type="datetimeFigureOut">
              <a:rPr lang="en-GB" smtClean="0"/>
              <a:t>29/05/2025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830D13-EC26-4AA4-9170-668AFC28A411}" type="slidenum">
              <a:rPr lang="en-GB" smtClean="0"/>
              <a:t>‹#›</a:t>
            </a:fld>
            <a:endParaRPr lang="en-GB"/>
          </a:p>
        </p:txBody>
      </p:sp>
    </p:spTree>
    <p:extLst>
      <p:ext uri="{BB962C8B-B14F-4D97-AF65-F5344CB8AC3E}">
        <p14:creationId xmlns:p14="http://schemas.microsoft.com/office/powerpoint/2010/main" val="239488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5872F-0E78-46F9-949E-861C75987B51}" type="datetimeFigureOut">
              <a:rPr lang="en-GB" smtClean="0"/>
              <a:t>29/05/2025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30D13-EC26-4AA4-9170-668AFC28A411}" type="slidenum">
              <a:rPr lang="en-GB" smtClean="0"/>
              <a:t>‹#›</a:t>
            </a:fld>
            <a:endParaRPr lang="en-GB"/>
          </a:p>
        </p:txBody>
      </p:sp>
    </p:spTree>
    <p:extLst>
      <p:ext uri="{BB962C8B-B14F-4D97-AF65-F5344CB8AC3E}">
        <p14:creationId xmlns:p14="http://schemas.microsoft.com/office/powerpoint/2010/main" val="180026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1.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ustomerservices@totalclothing.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hyperlink" Target="https://www.totalclothing.co.uk/collections/etonbury-academy"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02530"/>
            <a:ext cx="12192000" cy="115546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467493" y="303845"/>
            <a:ext cx="7157259" cy="1569660"/>
          </a:xfrm>
          <a:prstGeom prst="rect">
            <a:avLst/>
          </a:prstGeom>
          <a:noFill/>
        </p:spPr>
        <p:txBody>
          <a:bodyPr wrap="square" rtlCol="0">
            <a:spAutoFit/>
          </a:bodyPr>
          <a:lstStyle/>
          <a:p>
            <a:pPr algn="ctr"/>
            <a:r>
              <a:rPr lang="en-GB" sz="4800" b="1" dirty="0">
                <a:solidFill>
                  <a:sysClr val="windowText" lastClr="000000"/>
                </a:solidFill>
                <a:latin typeface="Poppins" panose="00000500000000000000" pitchFamily="2" charset="0"/>
                <a:cs typeface="Poppins" panose="00000500000000000000" pitchFamily="2" charset="0"/>
              </a:rPr>
              <a:t>School Uniform Information Guide.</a:t>
            </a:r>
          </a:p>
        </p:txBody>
      </p:sp>
      <p:sp>
        <p:nvSpPr>
          <p:cNvPr id="8" name="TextBox 7"/>
          <p:cNvSpPr txBox="1"/>
          <p:nvPr/>
        </p:nvSpPr>
        <p:spPr>
          <a:xfrm>
            <a:off x="2157153" y="5926322"/>
            <a:ext cx="7877694" cy="707886"/>
          </a:xfrm>
          <a:prstGeom prst="rect">
            <a:avLst/>
          </a:prstGeom>
          <a:noFill/>
        </p:spPr>
        <p:txBody>
          <a:bodyPr wrap="square" rtlCol="0">
            <a:spAutoFit/>
          </a:bodyPr>
          <a:lstStyle/>
          <a:p>
            <a:pPr algn="ctr"/>
            <a:r>
              <a:rPr lang="en-GB" sz="1600" dirty="0">
                <a:solidFill>
                  <a:schemeClr val="bg1"/>
                </a:solidFill>
                <a:latin typeface="Poppins" panose="00000500000000000000" pitchFamily="2" charset="0"/>
                <a:cs typeface="Poppins" panose="00000500000000000000" pitchFamily="2" charset="0"/>
              </a:rPr>
              <a:t>For delivery before Back to School, please order by:</a:t>
            </a:r>
          </a:p>
          <a:p>
            <a:pPr algn="ctr"/>
            <a:r>
              <a:rPr lang="en-GB" sz="2400" b="1" dirty="0">
                <a:solidFill>
                  <a:schemeClr val="bg1"/>
                </a:solidFill>
                <a:latin typeface="Poppins" panose="00000500000000000000" pitchFamily="2" charset="0"/>
                <a:cs typeface="Poppins" panose="00000500000000000000" pitchFamily="2" charset="0"/>
              </a:rPr>
              <a:t>Wednesday 13</a:t>
            </a:r>
            <a:r>
              <a:rPr lang="en-GB" sz="2400" b="1" baseline="30000" dirty="0">
                <a:solidFill>
                  <a:schemeClr val="bg1"/>
                </a:solidFill>
                <a:latin typeface="Poppins" panose="00000500000000000000" pitchFamily="2" charset="0"/>
                <a:cs typeface="Poppins" panose="00000500000000000000" pitchFamily="2" charset="0"/>
              </a:rPr>
              <a:t>th</a:t>
            </a:r>
            <a:r>
              <a:rPr lang="en-GB" sz="2400" b="1" dirty="0">
                <a:solidFill>
                  <a:schemeClr val="bg1"/>
                </a:solidFill>
                <a:latin typeface="Poppins" panose="00000500000000000000" pitchFamily="2" charset="0"/>
                <a:cs typeface="Poppins" panose="00000500000000000000" pitchFamily="2" charset="0"/>
              </a:rPr>
              <a:t> August 2025</a:t>
            </a:r>
          </a:p>
        </p:txBody>
      </p:sp>
      <p:sp>
        <p:nvSpPr>
          <p:cNvPr id="11" name="TextBox 10"/>
          <p:cNvSpPr txBox="1"/>
          <p:nvPr/>
        </p:nvSpPr>
        <p:spPr>
          <a:xfrm>
            <a:off x="2434242" y="2002413"/>
            <a:ext cx="7157259" cy="400110"/>
          </a:xfrm>
          <a:prstGeom prst="rect">
            <a:avLst/>
          </a:prstGeom>
          <a:noFill/>
        </p:spPr>
        <p:txBody>
          <a:bodyPr wrap="square" rtlCol="0">
            <a:spAutoFit/>
          </a:bodyPr>
          <a:lstStyle/>
          <a:p>
            <a:pPr algn="ctr"/>
            <a:r>
              <a:rPr lang="en-US" sz="2000" b="1" dirty="0">
                <a:solidFill>
                  <a:sysClr val="windowText" lastClr="000000"/>
                </a:solidFill>
                <a:latin typeface="Poppins" panose="00000500000000000000" pitchFamily="2" charset="0"/>
                <a:cs typeface="Poppins" panose="00000500000000000000" pitchFamily="2" charset="0"/>
              </a:rPr>
              <a:t>Etonbury Academy </a:t>
            </a:r>
            <a:endParaRPr lang="en-GB" sz="2000" b="1" dirty="0">
              <a:solidFill>
                <a:sysClr val="windowText" lastClr="000000"/>
              </a:solidFill>
              <a:latin typeface="Poppins" panose="00000500000000000000" pitchFamily="2" charset="0"/>
              <a:cs typeface="Poppins" panose="00000500000000000000"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pic>
        <p:nvPicPr>
          <p:cNvPr id="20" name="Picture 19" descr="A blue shield with white symbols&#10;&#10;AI-generated content may be incorrect.">
            <a:extLst>
              <a:ext uri="{FF2B5EF4-FFF2-40B4-BE49-F238E27FC236}">
                <a16:creationId xmlns:a16="http://schemas.microsoft.com/office/drawing/2014/main" id="{B08A55E7-0B20-162A-A9EB-21A6D7D70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034" y="2506010"/>
            <a:ext cx="1481932" cy="1270227"/>
          </a:xfrm>
          <a:prstGeom prst="rect">
            <a:avLst/>
          </a:prstGeom>
        </p:spPr>
      </p:pic>
      <p:sp>
        <p:nvSpPr>
          <p:cNvPr id="2" name="Rectangle 1">
            <a:extLst>
              <a:ext uri="{FF2B5EF4-FFF2-40B4-BE49-F238E27FC236}">
                <a16:creationId xmlns:a16="http://schemas.microsoft.com/office/drawing/2014/main" id="{FD61BCE5-F15E-CE11-9A5D-51262AFA5DC2}"/>
              </a:ext>
            </a:extLst>
          </p:cNvPr>
          <p:cNvSpPr/>
          <p:nvPr/>
        </p:nvSpPr>
        <p:spPr>
          <a:xfrm>
            <a:off x="0" y="4041661"/>
            <a:ext cx="12192000" cy="166086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 name="TextBox 2">
            <a:extLst>
              <a:ext uri="{FF2B5EF4-FFF2-40B4-BE49-F238E27FC236}">
                <a16:creationId xmlns:a16="http://schemas.microsoft.com/office/drawing/2014/main" id="{C29971E3-77BD-4D2A-8F04-B1D3DA45EC92}"/>
              </a:ext>
            </a:extLst>
          </p:cNvPr>
          <p:cNvSpPr txBox="1"/>
          <p:nvPr/>
        </p:nvSpPr>
        <p:spPr>
          <a:xfrm>
            <a:off x="5253487" y="4547062"/>
            <a:ext cx="3676869" cy="707886"/>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Scan the QR Code to find the school page! </a:t>
            </a:r>
            <a:endParaRPr lang="en-GB" sz="2000" b="1" dirty="0">
              <a:latin typeface="Poppins" panose="00000500000000000000" pitchFamily="2" charset="0"/>
              <a:cs typeface="Poppins" panose="00000500000000000000" pitchFamily="2" charset="0"/>
            </a:endParaRPr>
          </a:p>
        </p:txBody>
      </p:sp>
      <p:pic>
        <p:nvPicPr>
          <p:cNvPr id="13" name="Picture 12" descr="A qr code on a white background&#10;&#10;AI-generated content may be incorrect.">
            <a:extLst>
              <a:ext uri="{FF2B5EF4-FFF2-40B4-BE49-F238E27FC236}">
                <a16:creationId xmlns:a16="http://schemas.microsoft.com/office/drawing/2014/main" id="{B47F9648-94E8-2E11-7459-B45F7DDEB16A}"/>
              </a:ext>
            </a:extLst>
          </p:cNvPr>
          <p:cNvPicPr>
            <a:picLocks noChangeAspect="1"/>
          </p:cNvPicPr>
          <p:nvPr/>
        </p:nvPicPr>
        <p:blipFill>
          <a:blip r:embed="rId4">
            <a:extLst>
              <a:ext uri="{28A0092B-C50C-407E-A947-70E740481C1C}">
                <a14:useLocalDpi xmlns:a14="http://schemas.microsoft.com/office/drawing/2010/main" val="0"/>
              </a:ext>
            </a:extLst>
          </a:blip>
          <a:srcRect l="30768" t="31189" r="30478" b="31091"/>
          <a:stretch/>
        </p:blipFill>
        <p:spPr>
          <a:xfrm>
            <a:off x="3791154" y="4110999"/>
            <a:ext cx="1563880" cy="1522191"/>
          </a:xfrm>
          <a:prstGeom prst="rect">
            <a:avLst/>
          </a:prstGeom>
        </p:spPr>
      </p:pic>
    </p:spTree>
    <p:extLst>
      <p:ext uri="{BB962C8B-B14F-4D97-AF65-F5344CB8AC3E}">
        <p14:creationId xmlns:p14="http://schemas.microsoft.com/office/powerpoint/2010/main" val="372081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2002" cy="204561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3824" y="438481"/>
            <a:ext cx="8437420"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Sustainable development goals…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7" name="TextBox 6"/>
          <p:cNvSpPr txBox="1"/>
          <p:nvPr/>
        </p:nvSpPr>
        <p:spPr>
          <a:xfrm>
            <a:off x="473824" y="1128469"/>
            <a:ext cx="10099964" cy="769441"/>
          </a:xfrm>
          <a:prstGeom prst="rect">
            <a:avLst/>
          </a:prstGeom>
          <a:noFill/>
        </p:spPr>
        <p:txBody>
          <a:bodyPr wrap="square" rtlCol="0">
            <a:spAutoFit/>
          </a:bodyPr>
          <a:lstStyle/>
          <a:p>
            <a:r>
              <a:rPr lang="en-GB" sz="1400" b="1" dirty="0">
                <a:solidFill>
                  <a:schemeClr val="bg1"/>
                </a:solidFill>
                <a:latin typeface="Poppins" panose="00000500000000000000" pitchFamily="2" charset="0"/>
                <a:cs typeface="Poppins" panose="00000500000000000000" pitchFamily="2" charset="0"/>
              </a:rPr>
              <a:t>Supporting the UN SDGs</a:t>
            </a:r>
          </a:p>
          <a:p>
            <a:r>
              <a:rPr lang="en-GB" sz="1000" i="1" dirty="0">
                <a:solidFill>
                  <a:schemeClr val="bg1"/>
                </a:solidFill>
                <a:latin typeface="Poppins" panose="00000500000000000000" pitchFamily="2" charset="0"/>
                <a:cs typeface="Poppins" panose="00000500000000000000" pitchFamily="2" charset="0"/>
              </a:rPr>
              <a:t>The 17 UN Sustainable Development Goals (SDGs) were created to be a blueprint to achieve a better and more sustainable future for all. We identified 13 SDGs that are central to our SER (Social Environmental Responsibility strategy). They help us focus where we can make the biggest difference and strengthen our commitment to positive social and environmental impact.</a:t>
            </a:r>
          </a:p>
        </p:txBody>
      </p:sp>
      <p:sp>
        <p:nvSpPr>
          <p:cNvPr id="8" name="TextBox 7"/>
          <p:cNvSpPr txBox="1"/>
          <p:nvPr/>
        </p:nvSpPr>
        <p:spPr>
          <a:xfrm>
            <a:off x="1312304" y="2280520"/>
            <a:ext cx="2845722" cy="553998"/>
          </a:xfrm>
          <a:prstGeom prst="rect">
            <a:avLst/>
          </a:prstGeom>
          <a:noFill/>
        </p:spPr>
        <p:txBody>
          <a:bodyPr wrap="square" rtlCol="0">
            <a:spAutoFit/>
          </a:bodyPr>
          <a:lstStyle/>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Banner’s strengthened Supplier Code of Conduct and regular auditing ensures workers in our global and UK supply chains are paid correctly by their employers.</a:t>
            </a:r>
          </a:p>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No workers are paid less than the minimum wage.</a:t>
            </a:r>
          </a:p>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Financial support training is made available to all colleagues.</a:t>
            </a:r>
          </a:p>
        </p:txBody>
      </p:sp>
      <p:sp>
        <p:nvSpPr>
          <p:cNvPr id="10" name="TextBox 9"/>
          <p:cNvSpPr txBox="1"/>
          <p:nvPr/>
        </p:nvSpPr>
        <p:spPr>
          <a:xfrm>
            <a:off x="1302952" y="3249267"/>
            <a:ext cx="2668386" cy="461665"/>
          </a:xfrm>
          <a:prstGeom prst="rect">
            <a:avLst/>
          </a:prstGeom>
          <a:noFill/>
        </p:spPr>
        <p:txBody>
          <a:bodyPr wrap="square" rtlCol="0">
            <a:spAutoFit/>
          </a:bodyPr>
          <a:lstStyle/>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Regular donations to local foodbanks in Trowbridge and Altrincham helps support local families in need.</a:t>
            </a:r>
          </a:p>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No workers are paid less than minimum wage in supplier factories.</a:t>
            </a:r>
          </a:p>
        </p:txBody>
      </p:sp>
      <p:sp>
        <p:nvSpPr>
          <p:cNvPr id="13" name="TextBox 12"/>
          <p:cNvSpPr txBox="1"/>
          <p:nvPr/>
        </p:nvSpPr>
        <p:spPr>
          <a:xfrm>
            <a:off x="1292905" y="4105397"/>
            <a:ext cx="2884517" cy="553998"/>
          </a:xfrm>
          <a:prstGeom prst="rect">
            <a:avLst/>
          </a:prstGeom>
          <a:noFill/>
        </p:spPr>
        <p:txBody>
          <a:bodyPr wrap="square" rtlCol="0">
            <a:spAutoFit/>
          </a:bodyPr>
          <a:lstStyle/>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An internal WE CARE programme providing free health and well-being 24/7 support service is available for all colleagues.</a:t>
            </a:r>
          </a:p>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An internal team of Mental Health First Aiders are available to provide increased level of well-being support for all colleagues during these challenging times.</a:t>
            </a:r>
          </a:p>
        </p:txBody>
      </p:sp>
      <p:sp>
        <p:nvSpPr>
          <p:cNvPr id="23" name="TextBox 22"/>
          <p:cNvSpPr txBox="1"/>
          <p:nvPr/>
        </p:nvSpPr>
        <p:spPr>
          <a:xfrm>
            <a:off x="1312303" y="4965492"/>
            <a:ext cx="2884517" cy="738664"/>
          </a:xfrm>
          <a:prstGeom prst="rect">
            <a:avLst/>
          </a:prstGeom>
          <a:noFill/>
        </p:spPr>
        <p:txBody>
          <a:bodyPr wrap="square" rtlCol="0">
            <a:spAutoFit/>
          </a:bodyPr>
          <a:lstStyle/>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Training and development plans are available for all Banner employees.</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The ‘Insight’ newsletter, Banner’s voice of </a:t>
            </a:r>
            <a:r>
              <a:rPr lang="en-US" sz="600" i="1" dirty="0" err="1">
                <a:latin typeface="Poppins" panose="00000500000000000000" pitchFamily="2" charset="0"/>
                <a:cs typeface="Poppins" panose="00000500000000000000" pitchFamily="2" charset="0"/>
              </a:rPr>
              <a:t>schoolwear</a:t>
            </a:r>
            <a:r>
              <a:rPr lang="en-US" sz="600" i="1" dirty="0">
                <a:latin typeface="Poppins" panose="00000500000000000000" pitchFamily="2" charset="0"/>
                <a:cs typeface="Poppins" panose="00000500000000000000" pitchFamily="2" charset="0"/>
              </a:rPr>
              <a:t>, sharing advice and best practices.</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Our high-quality, durable uniforms and market-leading service, ensure that children who wear our uniforms and sportswear are ready to learn.</a:t>
            </a:r>
            <a:endParaRPr lang="en-GB" sz="600" i="1" dirty="0">
              <a:latin typeface="Poppins" panose="00000500000000000000" pitchFamily="2" charset="0"/>
              <a:cs typeface="Poppins" panose="00000500000000000000" pitchFamily="2" charset="0"/>
            </a:endParaRPr>
          </a:p>
        </p:txBody>
      </p:sp>
      <p:sp>
        <p:nvSpPr>
          <p:cNvPr id="24" name="TextBox 23"/>
          <p:cNvSpPr txBox="1"/>
          <p:nvPr/>
        </p:nvSpPr>
        <p:spPr>
          <a:xfrm>
            <a:off x="1312303" y="5822147"/>
            <a:ext cx="2845723" cy="738664"/>
          </a:xfrm>
          <a:prstGeom prst="rect">
            <a:avLst/>
          </a:prstGeom>
          <a:noFill/>
        </p:spPr>
        <p:txBody>
          <a:bodyPr wrap="square" rtlCol="0">
            <a:spAutoFit/>
          </a:bodyPr>
          <a:lstStyle/>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68% of our employees and 14% of our board are female.</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Gender equality is a fundamental right in our supply chain. It’s covered within the Human Rights section 2.0 of our strengthened Supplier Code of Conduct that all suppliers must adhere to.</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EDI is included as mandatory training for 100% of colleagues (</a:t>
            </a:r>
            <a:r>
              <a:rPr lang="en-US" sz="600" i="1" dirty="0" err="1">
                <a:latin typeface="Poppins" panose="00000500000000000000" pitchFamily="2" charset="0"/>
                <a:cs typeface="Poppins" panose="00000500000000000000" pitchFamily="2" charset="0"/>
              </a:rPr>
              <a:t>iHASCO</a:t>
            </a:r>
            <a:r>
              <a:rPr lang="en-US" sz="600" i="1" dirty="0">
                <a:latin typeface="Poppins" panose="00000500000000000000" pitchFamily="2" charset="0"/>
                <a:cs typeface="Poppins" panose="00000500000000000000" pitchFamily="2" charset="0"/>
              </a:rPr>
              <a:t> online training course).</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We have an Equal Opportunities and Dignity at work policy.</a:t>
            </a:r>
            <a:endParaRPr lang="en-GB" sz="600" i="1" dirty="0">
              <a:latin typeface="Poppins" panose="00000500000000000000" pitchFamily="2" charset="0"/>
              <a:cs typeface="Poppins" panose="00000500000000000000" pitchFamily="2" charset="0"/>
            </a:endParaRPr>
          </a:p>
        </p:txBody>
      </p:sp>
      <p:sp>
        <p:nvSpPr>
          <p:cNvPr id="29" name="TextBox 28"/>
          <p:cNvSpPr txBox="1"/>
          <p:nvPr/>
        </p:nvSpPr>
        <p:spPr>
          <a:xfrm>
            <a:off x="5134496" y="2335463"/>
            <a:ext cx="2527067" cy="553998"/>
          </a:xfrm>
          <a:prstGeom prst="rect">
            <a:avLst/>
          </a:prstGeom>
          <a:noFill/>
        </p:spPr>
        <p:txBody>
          <a:bodyPr wrap="square" rtlCol="0">
            <a:spAutoFit/>
          </a:bodyPr>
          <a:lstStyle/>
          <a:p>
            <a:pPr marL="171450" indent="-171450">
              <a:buFont typeface="Arial" panose="020B0604020202020204" pitchFamily="34" charset="0"/>
              <a:buChar char="•"/>
            </a:pPr>
            <a:r>
              <a:rPr lang="en-GB" sz="600" i="1" dirty="0">
                <a:latin typeface="Poppins" panose="00000500000000000000" pitchFamily="2" charset="0"/>
                <a:cs typeface="Poppins" panose="00000500000000000000" pitchFamily="2" charset="0"/>
              </a:rPr>
              <a:t>All workers in our supply chain and across the group have access to clean drinking water and sanitation.</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Our 2023 offset plans included supporting a Gold Standard carbon offset project (GM24024) for Cleaner, Safer Water in Cambodia.</a:t>
            </a:r>
            <a:endParaRPr lang="en-GB" sz="600" i="1" dirty="0">
              <a:latin typeface="Poppins" panose="00000500000000000000" pitchFamily="2" charset="0"/>
              <a:cs typeface="Poppins" panose="00000500000000000000" pitchFamily="2" charset="0"/>
            </a:endParaRPr>
          </a:p>
        </p:txBody>
      </p:sp>
      <p:sp>
        <p:nvSpPr>
          <p:cNvPr id="30" name="TextBox 29"/>
          <p:cNvSpPr txBox="1"/>
          <p:nvPr/>
        </p:nvSpPr>
        <p:spPr>
          <a:xfrm>
            <a:off x="5134496" y="3357617"/>
            <a:ext cx="2758739" cy="646331"/>
          </a:xfrm>
          <a:prstGeom prst="rect">
            <a:avLst/>
          </a:prstGeom>
          <a:noFill/>
        </p:spPr>
        <p:txBody>
          <a:bodyPr wrap="square" rtlCol="0">
            <a:spAutoFit/>
          </a:bodyPr>
          <a:lstStyle/>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As a group we have committed to 100% green/renewable energy procurement and achieved 100% for Banner sites and 88% for retail sites.</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We implemented a 100% hybrid/EV fleet policy in 2020, 75% of our fleet are hybrid/EV.</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We are exploring Solar PV options for our Trowbridge HQ sites.</a:t>
            </a:r>
            <a:endParaRPr lang="en-GB" sz="600" i="1" dirty="0">
              <a:latin typeface="Poppins" panose="00000500000000000000" pitchFamily="2" charset="0"/>
              <a:cs typeface="Poppins" panose="00000500000000000000" pitchFamily="2" charset="0"/>
            </a:endParaRPr>
          </a:p>
        </p:txBody>
      </p:sp>
      <p:sp>
        <p:nvSpPr>
          <p:cNvPr id="31" name="TextBox 30"/>
          <p:cNvSpPr txBox="1"/>
          <p:nvPr/>
        </p:nvSpPr>
        <p:spPr>
          <a:xfrm>
            <a:off x="5140038" y="4411494"/>
            <a:ext cx="2747656" cy="923330"/>
          </a:xfrm>
          <a:prstGeom prst="rect">
            <a:avLst/>
          </a:prstGeom>
          <a:noFill/>
        </p:spPr>
        <p:txBody>
          <a:bodyPr wrap="square" rtlCol="0">
            <a:spAutoFit/>
          </a:bodyPr>
          <a:lstStyle/>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We are a financially stable and growing business.</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All group colleagues are treated fairly and are provided with a good working environment.</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Our people are given opportunities to grow and develop in their role.</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There were 38 lateral moves and promotions across the group in 2023.</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Regular audits of our supply chain partners ensures that they provide decent working conditions for their workers.</a:t>
            </a:r>
            <a:endParaRPr lang="en-GB" sz="600" i="1" dirty="0">
              <a:latin typeface="Poppins" panose="00000500000000000000" pitchFamily="2" charset="0"/>
              <a:cs typeface="Poppins" panose="00000500000000000000" pitchFamily="2" charset="0"/>
            </a:endParaRPr>
          </a:p>
        </p:txBody>
      </p:sp>
      <p:sp>
        <p:nvSpPr>
          <p:cNvPr id="32" name="TextBox 31"/>
          <p:cNvSpPr txBox="1"/>
          <p:nvPr/>
        </p:nvSpPr>
        <p:spPr>
          <a:xfrm>
            <a:off x="5140038" y="5522081"/>
            <a:ext cx="2747656" cy="1015663"/>
          </a:xfrm>
          <a:prstGeom prst="rect">
            <a:avLst/>
          </a:prstGeom>
          <a:noFill/>
        </p:spPr>
        <p:txBody>
          <a:bodyPr wrap="square" rtlCol="0">
            <a:spAutoFit/>
          </a:bodyPr>
          <a:lstStyle/>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We use a variety of raw materials and are working with our supply chain partners to ensure these materials are sourced and produced sustainably and responsibly.</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75% of our stock product range is made from sustainable materials such as recycled polyester, bio-degradable viscose, sustainable cotton.</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Packaging – the transition to 100% recycled content in our plastic packaging (polybags) commenced in 2023.</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92.7% of our waste was diverted from landfill and we recycled 39.2 </a:t>
            </a:r>
            <a:r>
              <a:rPr lang="en-US" sz="600" i="1" dirty="0" err="1">
                <a:latin typeface="Poppins" panose="00000500000000000000" pitchFamily="2" charset="0"/>
                <a:cs typeface="Poppins" panose="00000500000000000000" pitchFamily="2" charset="0"/>
              </a:rPr>
              <a:t>tonnes</a:t>
            </a:r>
            <a:r>
              <a:rPr lang="en-US" sz="600" i="1" dirty="0">
                <a:latin typeface="Poppins" panose="00000500000000000000" pitchFamily="2" charset="0"/>
                <a:cs typeface="Poppins" panose="00000500000000000000" pitchFamily="2" charset="0"/>
              </a:rPr>
              <a:t> of carton packaging.</a:t>
            </a:r>
            <a:endParaRPr lang="en-GB" sz="600" i="1" dirty="0">
              <a:latin typeface="Poppins" panose="00000500000000000000" pitchFamily="2" charset="0"/>
              <a:cs typeface="Poppins" panose="00000500000000000000" pitchFamily="2" charset="0"/>
            </a:endParaRPr>
          </a:p>
        </p:txBody>
      </p:sp>
      <p:sp>
        <p:nvSpPr>
          <p:cNvPr id="37" name="TextBox 36"/>
          <p:cNvSpPr txBox="1"/>
          <p:nvPr/>
        </p:nvSpPr>
        <p:spPr>
          <a:xfrm>
            <a:off x="8952815" y="2276831"/>
            <a:ext cx="2884517" cy="646331"/>
          </a:xfrm>
          <a:prstGeom prst="rect">
            <a:avLst/>
          </a:prstGeom>
          <a:noFill/>
        </p:spPr>
        <p:txBody>
          <a:bodyPr wrap="square" rtlCol="0">
            <a:spAutoFit/>
          </a:bodyPr>
          <a:lstStyle/>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We commit to an annual carbon reduction plan and made a commitment to Net Zero.</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We annually measure our full Scope 3 Carbon Footprint and we offset 100% of the footprint.</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Implemented a systematic waste reduction and improved waste management focus.</a:t>
            </a:r>
            <a:endParaRPr lang="en-GB" sz="600" i="1" dirty="0">
              <a:latin typeface="Poppins" panose="00000500000000000000" pitchFamily="2" charset="0"/>
              <a:cs typeface="Poppins" panose="00000500000000000000" pitchFamily="2" charset="0"/>
            </a:endParaRPr>
          </a:p>
        </p:txBody>
      </p:sp>
      <p:sp>
        <p:nvSpPr>
          <p:cNvPr id="38" name="TextBox 37"/>
          <p:cNvSpPr txBox="1"/>
          <p:nvPr/>
        </p:nvSpPr>
        <p:spPr>
          <a:xfrm>
            <a:off x="8952812" y="3437887"/>
            <a:ext cx="2884517" cy="369332"/>
          </a:xfrm>
          <a:prstGeom prst="rect">
            <a:avLst/>
          </a:prstGeom>
          <a:noFill/>
        </p:spPr>
        <p:txBody>
          <a:bodyPr wrap="square" rtlCol="0">
            <a:spAutoFit/>
          </a:bodyPr>
          <a:lstStyle/>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Removing single-use plastic from our supply chain and moving to 100% recycled content.</a:t>
            </a:r>
          </a:p>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Re-using plastic reclaimed from the ocean (PET).</a:t>
            </a:r>
            <a:endParaRPr lang="en-GB" sz="600" i="1" dirty="0">
              <a:latin typeface="Poppins" panose="00000500000000000000" pitchFamily="2" charset="0"/>
              <a:cs typeface="Poppins" panose="00000500000000000000" pitchFamily="2" charset="0"/>
            </a:endParaRPr>
          </a:p>
        </p:txBody>
      </p:sp>
      <p:sp>
        <p:nvSpPr>
          <p:cNvPr id="39" name="TextBox 38"/>
          <p:cNvSpPr txBox="1"/>
          <p:nvPr/>
        </p:nvSpPr>
        <p:spPr>
          <a:xfrm>
            <a:off x="8952813" y="4536061"/>
            <a:ext cx="2884517" cy="461665"/>
          </a:xfrm>
          <a:prstGeom prst="rect">
            <a:avLst/>
          </a:prstGeom>
          <a:noFill/>
        </p:spPr>
        <p:txBody>
          <a:bodyPr wrap="square" rtlCol="0">
            <a:spAutoFit/>
          </a:bodyPr>
          <a:lstStyle/>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Banner is committed to the protection of natural resources and will source all </a:t>
            </a:r>
            <a:r>
              <a:rPr lang="en-US" sz="600" i="1" dirty="0" err="1">
                <a:latin typeface="Poppins" panose="00000500000000000000" pitchFamily="2" charset="0"/>
                <a:cs typeface="Poppins" panose="00000500000000000000" pitchFamily="2" charset="0"/>
              </a:rPr>
              <a:t>landbased</a:t>
            </a:r>
            <a:r>
              <a:rPr lang="en-US" sz="600" i="1" dirty="0">
                <a:latin typeface="Poppins" panose="00000500000000000000" pitchFamily="2" charset="0"/>
                <a:cs typeface="Poppins" panose="00000500000000000000" pitchFamily="2" charset="0"/>
              </a:rPr>
              <a:t> raw materials responsibly such as sustainable cotton through Better Cotton and use recycled packaging both carton and plastic as opposed to virgin materials.</a:t>
            </a:r>
            <a:endParaRPr lang="en-GB" sz="600" i="1" dirty="0">
              <a:latin typeface="Poppins" panose="00000500000000000000" pitchFamily="2" charset="0"/>
              <a:cs typeface="Poppins" panose="00000500000000000000" pitchFamily="2" charset="0"/>
            </a:endParaRPr>
          </a:p>
        </p:txBody>
      </p:sp>
      <p:sp>
        <p:nvSpPr>
          <p:cNvPr id="40" name="TextBox 39"/>
          <p:cNvSpPr txBox="1"/>
          <p:nvPr/>
        </p:nvSpPr>
        <p:spPr>
          <a:xfrm>
            <a:off x="8952813" y="5475915"/>
            <a:ext cx="2884517" cy="1107996"/>
          </a:xfrm>
          <a:prstGeom prst="rect">
            <a:avLst/>
          </a:prstGeom>
          <a:noFill/>
        </p:spPr>
        <p:txBody>
          <a:bodyPr wrap="square" rtlCol="0">
            <a:spAutoFit/>
          </a:bodyPr>
          <a:lstStyle/>
          <a:p>
            <a:pPr marL="171450"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Banner is a member of and works with several influential partners in sustainability:</a:t>
            </a:r>
          </a:p>
          <a:p>
            <a:pPr marL="628650" lvl="1"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Banner is a member of several trade bodies, e.g. CBI, and partners with 9 Trees CIC, and local charities whilst also being an active participant in forums and networks e.g. B Locals, Future Economy Network).</a:t>
            </a:r>
          </a:p>
          <a:p>
            <a:pPr marL="628650" lvl="1"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Successful partnerships with the Children’s Book Project and Magic Breakfast have a real impact on children’s lives.</a:t>
            </a:r>
          </a:p>
          <a:p>
            <a:pPr marL="628650" lvl="1" indent="-171450">
              <a:buFont typeface="Arial" panose="020B0604020202020204" pitchFamily="34" charset="0"/>
              <a:buChar char="•"/>
            </a:pPr>
            <a:r>
              <a:rPr lang="en-US" sz="600" i="1" dirty="0">
                <a:latin typeface="Poppins" panose="00000500000000000000" pitchFamily="2" charset="0"/>
                <a:cs typeface="Poppins" panose="00000500000000000000" pitchFamily="2" charset="0"/>
              </a:rPr>
              <a:t>Alignment with this SDG underpins all our responsible business activities.</a:t>
            </a:r>
            <a:endParaRPr lang="en-GB" sz="600" i="1" dirty="0">
              <a:latin typeface="Poppins" panose="00000500000000000000" pitchFamily="2" charset="0"/>
              <a:cs typeface="Poppins" panose="000005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72" y="2213280"/>
            <a:ext cx="751146" cy="75114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25" y="3112132"/>
            <a:ext cx="748372" cy="74837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24" y="4008210"/>
            <a:ext cx="748373" cy="748373"/>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579" y="4904288"/>
            <a:ext cx="753618" cy="753618"/>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28" y="5800366"/>
            <a:ext cx="754763" cy="754763"/>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9327" y="2214295"/>
            <a:ext cx="761639" cy="761639"/>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5501" y="3306193"/>
            <a:ext cx="759327" cy="759327"/>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82437" y="4395780"/>
            <a:ext cx="778815" cy="778815"/>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82437" y="5504855"/>
            <a:ext cx="772391" cy="772391"/>
          </a:xfrm>
          <a:prstGeom prst="rect">
            <a:avLst/>
          </a:prstGeom>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28440" y="2213280"/>
            <a:ext cx="756677" cy="756677"/>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28439" y="3302443"/>
            <a:ext cx="756677" cy="756677"/>
          </a:xfrm>
          <a:prstGeom prst="rect">
            <a:avLst/>
          </a:prstGeom>
        </p:spPr>
      </p:pic>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3937" y="4404597"/>
            <a:ext cx="761179" cy="761179"/>
          </a:xfrm>
          <a:prstGeom prst="rect">
            <a:avLst/>
          </a:prstGeom>
        </p:spPr>
      </p:pic>
      <p:pic>
        <p:nvPicPr>
          <p:cNvPr id="51" name="Picture 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23937" y="5480847"/>
            <a:ext cx="761179" cy="761179"/>
          </a:xfrm>
          <a:prstGeom prst="rect">
            <a:avLst/>
          </a:prstGeom>
        </p:spPr>
      </p:pic>
    </p:spTree>
    <p:extLst>
      <p:ext uri="{BB962C8B-B14F-4D97-AF65-F5344CB8AC3E}">
        <p14:creationId xmlns:p14="http://schemas.microsoft.com/office/powerpoint/2010/main" val="281855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567E8-8514-702E-33A7-51CBCD8E95D7}"/>
              </a:ext>
            </a:extLst>
          </p:cNvPr>
          <p:cNvPicPr>
            <a:picLocks noChangeAspect="1"/>
          </p:cNvPicPr>
          <p:nvPr/>
        </p:nvPicPr>
        <p:blipFill>
          <a:blip r:embed="rId2"/>
          <a:stretch>
            <a:fillRect/>
          </a:stretch>
        </p:blipFill>
        <p:spPr>
          <a:xfrm>
            <a:off x="0" y="3813994"/>
            <a:ext cx="12192000" cy="3039216"/>
          </a:xfrm>
          <a:prstGeom prst="rect">
            <a:avLst/>
          </a:prstGeom>
        </p:spPr>
      </p:pic>
      <p:sp>
        <p:nvSpPr>
          <p:cNvPr id="8" name="Rectangle 7">
            <a:extLst>
              <a:ext uri="{FF2B5EF4-FFF2-40B4-BE49-F238E27FC236}">
                <a16:creationId xmlns:a16="http://schemas.microsoft.com/office/drawing/2014/main" id="{A5331A43-BEA5-BA0F-0349-4B4C551C6EBF}"/>
              </a:ext>
            </a:extLst>
          </p:cNvPr>
          <p:cNvSpPr/>
          <p:nvPr/>
        </p:nvSpPr>
        <p:spPr>
          <a:xfrm>
            <a:off x="-2" y="0"/>
            <a:ext cx="12192002" cy="38187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752A7FF-8AC3-0832-C86A-386847FC3347}"/>
              </a:ext>
            </a:extLst>
          </p:cNvPr>
          <p:cNvSpPr txBox="1"/>
          <p:nvPr/>
        </p:nvSpPr>
        <p:spPr>
          <a:xfrm>
            <a:off x="473825" y="1137883"/>
            <a:ext cx="4979324" cy="1323439"/>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School Shop Opening Times: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Monday – Friday: 9am – 5pm</a:t>
            </a:r>
          </a:p>
          <a:p>
            <a:endParaRPr lang="en-GB" sz="1200" i="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During the summer holidays we are open on a Saturday from 10am till 4pm.</a:t>
            </a:r>
          </a:p>
        </p:txBody>
      </p:sp>
      <p:sp>
        <p:nvSpPr>
          <p:cNvPr id="12" name="TextBox 11">
            <a:extLst>
              <a:ext uri="{FF2B5EF4-FFF2-40B4-BE49-F238E27FC236}">
                <a16:creationId xmlns:a16="http://schemas.microsoft.com/office/drawing/2014/main" id="{DDC2EA18-4497-D689-3284-2BD2A6D53025}"/>
              </a:ext>
            </a:extLst>
          </p:cNvPr>
          <p:cNvSpPr txBox="1"/>
          <p:nvPr/>
        </p:nvSpPr>
        <p:spPr>
          <a:xfrm>
            <a:off x="473825" y="2664546"/>
            <a:ext cx="5137266" cy="769441"/>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Where to find us:</a:t>
            </a:r>
          </a:p>
          <a:p>
            <a:endParaRPr lang="en-GB" sz="1600" b="1" dirty="0">
              <a:solidFill>
                <a:schemeClr val="bg1"/>
              </a:solidFill>
              <a:latin typeface="Poppins" panose="00000500000000000000" pitchFamily="2" charset="0"/>
              <a:cs typeface="Poppins" panose="00000500000000000000" pitchFamily="2" charset="0"/>
            </a:endParaRPr>
          </a:p>
          <a:p>
            <a:r>
              <a:rPr lang="en-GB" sz="1200" i="1" dirty="0">
                <a:solidFill>
                  <a:schemeClr val="bg1"/>
                </a:solidFill>
                <a:latin typeface="Poppins" panose="00000500000000000000" pitchFamily="2" charset="0"/>
                <a:cs typeface="Poppins" panose="00000500000000000000" pitchFamily="2" charset="0"/>
              </a:rPr>
              <a:t>No.9 Botolph Trading Estate, Oundle Road, Peterborough, PE2 9QP</a:t>
            </a:r>
          </a:p>
        </p:txBody>
      </p:sp>
      <p:pic>
        <p:nvPicPr>
          <p:cNvPr id="13" name="Picture 12">
            <a:extLst>
              <a:ext uri="{FF2B5EF4-FFF2-40B4-BE49-F238E27FC236}">
                <a16:creationId xmlns:a16="http://schemas.microsoft.com/office/drawing/2014/main" id="{7B56DBD5-D21B-83F4-FD3D-1B6CC8BB1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664" y="789710"/>
            <a:ext cx="5438511" cy="2825850"/>
          </a:xfrm>
          <a:prstGeom prst="rect">
            <a:avLst/>
          </a:prstGeom>
        </p:spPr>
      </p:pic>
      <p:pic>
        <p:nvPicPr>
          <p:cNvPr id="14" name="Picture 13">
            <a:extLst>
              <a:ext uri="{FF2B5EF4-FFF2-40B4-BE49-F238E27FC236}">
                <a16:creationId xmlns:a16="http://schemas.microsoft.com/office/drawing/2014/main" id="{2E485D2F-8D3D-FF08-73A4-5836121EBFAC}"/>
              </a:ext>
            </a:extLst>
          </p:cNvPr>
          <p:cNvPicPr>
            <a:picLocks noChangeAspect="1"/>
          </p:cNvPicPr>
          <p:nvPr/>
        </p:nvPicPr>
        <p:blipFill>
          <a:blip r:embed="rId2"/>
          <a:stretch>
            <a:fillRect/>
          </a:stretch>
        </p:blipFill>
        <p:spPr>
          <a:xfrm>
            <a:off x="-2877" y="-34605"/>
            <a:ext cx="12192000" cy="969264"/>
          </a:xfrm>
          <a:prstGeom prst="rect">
            <a:avLst/>
          </a:prstGeom>
        </p:spPr>
      </p:pic>
      <p:sp>
        <p:nvSpPr>
          <p:cNvPr id="15" name="TextBox 14">
            <a:extLst>
              <a:ext uri="{FF2B5EF4-FFF2-40B4-BE49-F238E27FC236}">
                <a16:creationId xmlns:a16="http://schemas.microsoft.com/office/drawing/2014/main" id="{E7ADC502-664B-2C70-B897-A508FD6E5409}"/>
              </a:ext>
            </a:extLst>
          </p:cNvPr>
          <p:cNvSpPr txBox="1"/>
          <p:nvPr/>
        </p:nvSpPr>
        <p:spPr>
          <a:xfrm>
            <a:off x="473825" y="171588"/>
            <a:ext cx="4463934"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Visit us in store…</a:t>
            </a:r>
          </a:p>
        </p:txBody>
      </p:sp>
      <p:pic>
        <p:nvPicPr>
          <p:cNvPr id="16" name="Picture 15">
            <a:extLst>
              <a:ext uri="{FF2B5EF4-FFF2-40B4-BE49-F238E27FC236}">
                <a16:creationId xmlns:a16="http://schemas.microsoft.com/office/drawing/2014/main" id="{CD06B606-26B2-80D0-81BC-4AE28B89B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728" y="198024"/>
            <a:ext cx="1520230" cy="495442"/>
          </a:xfrm>
          <a:prstGeom prst="rect">
            <a:avLst/>
          </a:prstGeom>
        </p:spPr>
      </p:pic>
      <p:pic>
        <p:nvPicPr>
          <p:cNvPr id="17" name="Picture 16" descr="A store with clothes on display&#10;&#10;AI-generated content may be incorrect.">
            <a:extLst>
              <a:ext uri="{FF2B5EF4-FFF2-40B4-BE49-F238E27FC236}">
                <a16:creationId xmlns:a16="http://schemas.microsoft.com/office/drawing/2014/main" id="{27DF9099-9954-02DE-0410-61B89579F20D}"/>
              </a:ext>
            </a:extLst>
          </p:cNvPr>
          <p:cNvPicPr>
            <a:picLocks noChangeAspect="1"/>
          </p:cNvPicPr>
          <p:nvPr/>
        </p:nvPicPr>
        <p:blipFill>
          <a:blip r:embed="rId5" cstate="print">
            <a:extLst>
              <a:ext uri="{28A0092B-C50C-407E-A947-70E740481C1C}">
                <a14:useLocalDpi xmlns:a14="http://schemas.microsoft.com/office/drawing/2010/main" val="0"/>
              </a:ext>
            </a:extLst>
          </a:blip>
          <a:srcRect l="18389" t="29057" r="19031" b="11515"/>
          <a:stretch/>
        </p:blipFill>
        <p:spPr>
          <a:xfrm>
            <a:off x="7421592" y="3813994"/>
            <a:ext cx="4770408" cy="3039216"/>
          </a:xfrm>
          <a:prstGeom prst="rect">
            <a:avLst/>
          </a:prstGeom>
        </p:spPr>
      </p:pic>
      <p:pic>
        <p:nvPicPr>
          <p:cNvPr id="18" name="Picture 17" descr="A group of people standing together&#10;&#10;AI-generated content may be incorrect.">
            <a:extLst>
              <a:ext uri="{FF2B5EF4-FFF2-40B4-BE49-F238E27FC236}">
                <a16:creationId xmlns:a16="http://schemas.microsoft.com/office/drawing/2014/main" id="{2FF0A1CC-4248-F32D-6E63-67B81C67DFBC}"/>
              </a:ext>
            </a:extLst>
          </p:cNvPr>
          <p:cNvPicPr>
            <a:picLocks noChangeAspect="1"/>
          </p:cNvPicPr>
          <p:nvPr/>
        </p:nvPicPr>
        <p:blipFill>
          <a:blip r:embed="rId6" cstate="print">
            <a:extLst>
              <a:ext uri="{28A0092B-C50C-407E-A947-70E740481C1C}">
                <a14:useLocalDpi xmlns:a14="http://schemas.microsoft.com/office/drawing/2010/main" val="0"/>
              </a:ext>
            </a:extLst>
          </a:blip>
          <a:srcRect t="7295" r="7496" b="21987"/>
          <a:stretch/>
        </p:blipFill>
        <p:spPr>
          <a:xfrm>
            <a:off x="2769136" y="5494665"/>
            <a:ext cx="2234390" cy="1281101"/>
          </a:xfrm>
          <a:prstGeom prst="rect">
            <a:avLst/>
          </a:prstGeom>
        </p:spPr>
      </p:pic>
      <p:pic>
        <p:nvPicPr>
          <p:cNvPr id="19" name="Picture 18" descr="A room with a table and toys&#10;&#10;AI-generated content may be incorrect.">
            <a:extLst>
              <a:ext uri="{FF2B5EF4-FFF2-40B4-BE49-F238E27FC236}">
                <a16:creationId xmlns:a16="http://schemas.microsoft.com/office/drawing/2014/main" id="{560D533F-EAA6-2D57-6157-C8E63D1A744E}"/>
              </a:ext>
            </a:extLst>
          </p:cNvPr>
          <p:cNvPicPr>
            <a:picLocks noChangeAspect="1"/>
          </p:cNvPicPr>
          <p:nvPr/>
        </p:nvPicPr>
        <p:blipFill>
          <a:blip r:embed="rId7" cstate="print">
            <a:extLst>
              <a:ext uri="{28A0092B-C50C-407E-A947-70E740481C1C}">
                <a14:useLocalDpi xmlns:a14="http://schemas.microsoft.com/office/drawing/2010/main" val="0"/>
              </a:ext>
            </a:extLst>
          </a:blip>
          <a:srcRect l="4377" t="4528" r="8836" b="8051"/>
          <a:stretch/>
        </p:blipFill>
        <p:spPr>
          <a:xfrm>
            <a:off x="5210729" y="3965073"/>
            <a:ext cx="2012226" cy="2702553"/>
          </a:xfrm>
          <a:prstGeom prst="rect">
            <a:avLst/>
          </a:prstGeom>
          <a:ln>
            <a:noFill/>
          </a:ln>
          <a:effectLst>
            <a:softEdge rad="112500"/>
          </a:effectLst>
        </p:spPr>
      </p:pic>
      <p:pic>
        <p:nvPicPr>
          <p:cNvPr id="20" name="Picture 19" descr="A store with white shirts and white shirts&#10;&#10;AI-generated content may be incorrect.">
            <a:extLst>
              <a:ext uri="{FF2B5EF4-FFF2-40B4-BE49-F238E27FC236}">
                <a16:creationId xmlns:a16="http://schemas.microsoft.com/office/drawing/2014/main" id="{0D74E3ED-BBAA-CDBD-E180-9FA2188FF6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343" y="5369891"/>
            <a:ext cx="2291611" cy="1393154"/>
          </a:xfrm>
          <a:prstGeom prst="rect">
            <a:avLst/>
          </a:prstGeom>
          <a:ln>
            <a:noFill/>
          </a:ln>
          <a:effectLst>
            <a:softEdge rad="112500"/>
          </a:effectLst>
        </p:spPr>
      </p:pic>
      <p:pic>
        <p:nvPicPr>
          <p:cNvPr id="21" name="Picture 20">
            <a:extLst>
              <a:ext uri="{FF2B5EF4-FFF2-40B4-BE49-F238E27FC236}">
                <a16:creationId xmlns:a16="http://schemas.microsoft.com/office/drawing/2014/main" id="{3F36B6D0-FA01-AE5C-3A63-2A971FE6D5D8}"/>
              </a:ext>
            </a:extLst>
          </p:cNvPr>
          <p:cNvPicPr>
            <a:picLocks noChangeAspect="1"/>
          </p:cNvPicPr>
          <p:nvPr/>
        </p:nvPicPr>
        <p:blipFill>
          <a:blip r:embed="rId9"/>
          <a:srcRect l="6598" t="14081" r="470" b="19632"/>
          <a:stretch/>
        </p:blipFill>
        <p:spPr>
          <a:xfrm>
            <a:off x="2811415" y="3947821"/>
            <a:ext cx="2145600" cy="1487267"/>
          </a:xfrm>
          <a:prstGeom prst="rect">
            <a:avLst/>
          </a:prstGeom>
          <a:ln>
            <a:noFill/>
          </a:ln>
          <a:effectLst>
            <a:softEdge rad="112500"/>
          </a:effectLst>
        </p:spPr>
      </p:pic>
      <p:pic>
        <p:nvPicPr>
          <p:cNvPr id="22" name="Picture 21">
            <a:extLst>
              <a:ext uri="{FF2B5EF4-FFF2-40B4-BE49-F238E27FC236}">
                <a16:creationId xmlns:a16="http://schemas.microsoft.com/office/drawing/2014/main" id="{5ABC153E-50DD-5D63-6DD0-EFA8A2434DEC}"/>
              </a:ext>
            </a:extLst>
          </p:cNvPr>
          <p:cNvPicPr>
            <a:picLocks noChangeAspect="1"/>
          </p:cNvPicPr>
          <p:nvPr/>
        </p:nvPicPr>
        <p:blipFill>
          <a:blip r:embed="rId10"/>
          <a:srcRect l="6978" t="19972" r="2281" b="13780"/>
          <a:stretch/>
        </p:blipFill>
        <p:spPr>
          <a:xfrm>
            <a:off x="391009" y="3898771"/>
            <a:ext cx="2012226" cy="1397206"/>
          </a:xfrm>
          <a:prstGeom prst="rect">
            <a:avLst/>
          </a:prstGeom>
        </p:spPr>
      </p:pic>
    </p:spTree>
    <p:extLst>
      <p:ext uri="{BB962C8B-B14F-4D97-AF65-F5344CB8AC3E}">
        <p14:creationId xmlns:p14="http://schemas.microsoft.com/office/powerpoint/2010/main" val="270300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606829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Dear Parents &amp; Carers…</a:t>
            </a:r>
          </a:p>
        </p:txBody>
      </p:sp>
      <p:sp>
        <p:nvSpPr>
          <p:cNvPr id="5" name="TextBox 4"/>
          <p:cNvSpPr txBox="1"/>
          <p:nvPr/>
        </p:nvSpPr>
        <p:spPr>
          <a:xfrm>
            <a:off x="473825" y="1972886"/>
            <a:ext cx="4463934" cy="954107"/>
          </a:xfrm>
          <a:prstGeom prst="rect">
            <a:avLst/>
          </a:prstGeom>
          <a:noFill/>
        </p:spPr>
        <p:txBody>
          <a:bodyPr wrap="square" rtlCol="0">
            <a:spAutoFit/>
          </a:bodyPr>
          <a:lstStyle/>
          <a:p>
            <a:r>
              <a:rPr lang="en-GB" sz="1400" dirty="0">
                <a:solidFill>
                  <a:schemeClr val="bg1"/>
                </a:solidFill>
                <a:latin typeface="Poppins" panose="00000500000000000000" pitchFamily="2" charset="0"/>
                <a:cs typeface="Poppins" panose="00000500000000000000" pitchFamily="2" charset="0"/>
              </a:rPr>
              <a:t>Buying school uniform can be a tricky task, so here at Total Clothing we have created our </a:t>
            </a:r>
            <a:r>
              <a:rPr lang="en-GB" sz="1400" b="1" dirty="0">
                <a:solidFill>
                  <a:schemeClr val="bg1"/>
                </a:solidFill>
                <a:latin typeface="Poppins" panose="00000500000000000000" pitchFamily="2" charset="0"/>
                <a:cs typeface="Poppins" panose="00000500000000000000" pitchFamily="2" charset="0"/>
              </a:rPr>
              <a:t>School Uniform Information Guide </a:t>
            </a:r>
            <a:r>
              <a:rPr lang="en-GB" sz="1400" dirty="0">
                <a:solidFill>
                  <a:schemeClr val="bg1"/>
                </a:solidFill>
                <a:latin typeface="Poppins" panose="00000500000000000000" pitchFamily="2" charset="0"/>
                <a:cs typeface="Poppins" panose="00000500000000000000" pitchFamily="2" charset="0"/>
              </a:rPr>
              <a:t>to help you make the process easy for you.</a:t>
            </a:r>
          </a:p>
        </p:txBody>
      </p:sp>
      <p:sp>
        <p:nvSpPr>
          <p:cNvPr id="6" name="TextBox 5"/>
          <p:cNvSpPr txBox="1"/>
          <p:nvPr/>
        </p:nvSpPr>
        <p:spPr>
          <a:xfrm>
            <a:off x="473825" y="3109734"/>
            <a:ext cx="4463934" cy="2523768"/>
          </a:xfrm>
          <a:prstGeom prst="rect">
            <a:avLst/>
          </a:prstGeom>
          <a:noFill/>
        </p:spPr>
        <p:txBody>
          <a:bodyPr wrap="square" rtlCol="0">
            <a:spAutoFit/>
          </a:bodyPr>
          <a:lstStyle/>
          <a:p>
            <a:r>
              <a:rPr lang="en-GB" sz="1400" dirty="0">
                <a:solidFill>
                  <a:schemeClr val="bg1"/>
                </a:solidFill>
                <a:latin typeface="Poppins" panose="00000500000000000000" pitchFamily="2" charset="0"/>
                <a:cs typeface="Poppins" panose="00000500000000000000" pitchFamily="2" charset="0"/>
              </a:rPr>
              <a:t>Inside you will find:</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Hints and tips on measuring to help you get the right fit first time.</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How to place your school uniform order on-line </a:t>
            </a:r>
            <a:r>
              <a:rPr lang="en-GB" sz="1200" i="1" dirty="0">
                <a:solidFill>
                  <a:schemeClr val="bg1"/>
                </a:solidFill>
                <a:latin typeface="Poppins" panose="00000500000000000000" pitchFamily="2" charset="0"/>
                <a:cs typeface="Poppins" panose="00000500000000000000" pitchFamily="2" charset="0"/>
              </a:rPr>
              <a:t>– ensure you place by </a:t>
            </a:r>
            <a:r>
              <a:rPr lang="en-GB" sz="1200" b="1" i="1" dirty="0">
                <a:solidFill>
                  <a:schemeClr val="bg1"/>
                </a:solidFill>
                <a:latin typeface="Poppins" panose="00000500000000000000" pitchFamily="2" charset="0"/>
                <a:cs typeface="Poppins" panose="00000500000000000000" pitchFamily="2" charset="0"/>
              </a:rPr>
              <a:t>Wednesday 13</a:t>
            </a:r>
            <a:r>
              <a:rPr lang="en-GB" sz="1200" b="1" i="1" baseline="30000" dirty="0">
                <a:solidFill>
                  <a:schemeClr val="bg1"/>
                </a:solidFill>
                <a:latin typeface="Poppins" panose="00000500000000000000" pitchFamily="2" charset="0"/>
                <a:cs typeface="Poppins" panose="00000500000000000000" pitchFamily="2" charset="0"/>
              </a:rPr>
              <a:t>th</a:t>
            </a:r>
            <a:r>
              <a:rPr lang="en-GB" sz="1200" b="1" i="1" dirty="0">
                <a:solidFill>
                  <a:schemeClr val="bg1"/>
                </a:solidFill>
                <a:latin typeface="Poppins" panose="00000500000000000000" pitchFamily="2" charset="0"/>
                <a:cs typeface="Poppins" panose="00000500000000000000" pitchFamily="2" charset="0"/>
              </a:rPr>
              <a:t> August </a:t>
            </a:r>
            <a:r>
              <a:rPr lang="en-GB" sz="1200" i="1" dirty="0">
                <a:solidFill>
                  <a:schemeClr val="bg1"/>
                </a:solidFill>
                <a:latin typeface="Poppins" panose="00000500000000000000" pitchFamily="2" charset="0"/>
                <a:cs typeface="Poppins" panose="00000500000000000000" pitchFamily="2" charset="0"/>
              </a:rPr>
              <a:t>to receive in time for Back to School.</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Ways to get in touch with our Schools Team.</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Our Top Uniform Tips.</a:t>
            </a:r>
          </a:p>
          <a:p>
            <a:pPr marL="285750" indent="-285750">
              <a:lnSpc>
                <a:spcPct val="150000"/>
              </a:lnSpc>
              <a:buFont typeface="Arial" panose="020B0604020202020204" pitchFamily="34" charset="0"/>
              <a:buChar char="•"/>
            </a:pPr>
            <a:r>
              <a:rPr lang="en-GB" sz="1200" b="1" i="1" dirty="0">
                <a:solidFill>
                  <a:schemeClr val="bg1"/>
                </a:solidFill>
                <a:latin typeface="Poppins" panose="00000500000000000000" pitchFamily="2" charset="0"/>
                <a:cs typeface="Poppins" panose="00000500000000000000" pitchFamily="2" charset="0"/>
              </a:rPr>
              <a:t>Our shop location in Peterborough.</a:t>
            </a:r>
          </a:p>
        </p:txBody>
      </p:sp>
      <p:sp>
        <p:nvSpPr>
          <p:cNvPr id="7" name="TextBox 6"/>
          <p:cNvSpPr txBox="1"/>
          <p:nvPr/>
        </p:nvSpPr>
        <p:spPr>
          <a:xfrm>
            <a:off x="6542118" y="1218917"/>
            <a:ext cx="4729940" cy="5001369"/>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We always encourage parents to order as soon as possible to ensure you will have the correct uniform for Back to School. You will see the QR Code to order your school uniform on the front page of this booklet. Our delivery times during our “peak season” are 10 working days however, these can be longer as we move closer to Back to School.</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Our shop in Peterborough is open Monday to Friday 9am till 5pm. (during the summer holidays we open on Saturdays 10-4pm)</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We are here to help you if you have any questions, please call our Schools Team on 01733 394758, contact us via live chat on our website or email </a:t>
            </a:r>
            <a:r>
              <a:rPr lang="en-GB" sz="1400" dirty="0">
                <a:solidFill>
                  <a:srgbClr val="009999"/>
                </a:solidFill>
                <a:latin typeface="Poppins" panose="00000500000000000000" pitchFamily="2" charset="0"/>
                <a:cs typeface="Poppins" panose="00000500000000000000" pitchFamily="2" charset="0"/>
                <a:hlinkClick r:id="rId2"/>
              </a:rPr>
              <a:t>customerservices@totalclothing.co.uk</a:t>
            </a:r>
            <a:r>
              <a:rPr lang="en-GB" sz="1400" dirty="0">
                <a:latin typeface="Poppins" panose="00000500000000000000" pitchFamily="2" charset="0"/>
                <a:cs typeface="Poppins" panose="00000500000000000000" pitchFamily="2" charset="0"/>
              </a:rPr>
              <a:t> who will be happy to advise you.</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Kind Regards</a:t>
            </a:r>
          </a:p>
          <a:p>
            <a:endParaRPr lang="en-GB" sz="1400" dirty="0">
              <a:latin typeface="Poppins" panose="00000500000000000000" pitchFamily="2" charset="0"/>
              <a:cs typeface="Poppins" panose="00000500000000000000" pitchFamily="2" charset="0"/>
            </a:endParaRPr>
          </a:p>
          <a:p>
            <a:r>
              <a:rPr lang="en-GB" sz="1400" b="1" dirty="0">
                <a:solidFill>
                  <a:srgbClr val="009999"/>
                </a:solidFill>
                <a:latin typeface="Poppins" panose="00000500000000000000" pitchFamily="2" charset="0"/>
                <a:cs typeface="Poppins" panose="00000500000000000000" pitchFamily="2" charset="0"/>
              </a:rPr>
              <a:t>Abi, Christine, Janet, Mollie, Carol, Babs and Ryan </a:t>
            </a:r>
          </a:p>
          <a:p>
            <a:r>
              <a:rPr lang="en-GB" sz="1100" b="1" dirty="0">
                <a:latin typeface="Poppins" panose="00000500000000000000" pitchFamily="2" charset="0"/>
                <a:cs typeface="Poppins" panose="00000500000000000000" pitchFamily="2" charset="0"/>
              </a:rPr>
              <a:t>The School Teams, Total Clothing (part of F.R. Monkhouse Ltd)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Tree>
    <p:extLst>
      <p:ext uri="{BB962C8B-B14F-4D97-AF65-F5344CB8AC3E}">
        <p14:creationId xmlns:p14="http://schemas.microsoft.com/office/powerpoint/2010/main" val="238746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6B01F5-5FFD-4D8E-C4F6-7CF36541DB3E}"/>
              </a:ext>
            </a:extLst>
          </p:cNvPr>
          <p:cNvSpPr/>
          <p:nvPr/>
        </p:nvSpPr>
        <p:spPr>
          <a:xfrm>
            <a:off x="-2" y="0"/>
            <a:ext cx="6068293"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9908B36-7B9C-EFD1-848D-62EC81D5F429}"/>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purchase your uniform…</a:t>
            </a:r>
          </a:p>
        </p:txBody>
      </p:sp>
      <p:sp>
        <p:nvSpPr>
          <p:cNvPr id="4" name="TextBox 3">
            <a:extLst>
              <a:ext uri="{FF2B5EF4-FFF2-40B4-BE49-F238E27FC236}">
                <a16:creationId xmlns:a16="http://schemas.microsoft.com/office/drawing/2014/main" id="{39DFA591-F180-52D7-8F42-B56E5D1C44F9}"/>
              </a:ext>
            </a:extLst>
          </p:cNvPr>
          <p:cNvSpPr txBox="1"/>
          <p:nvPr/>
        </p:nvSpPr>
        <p:spPr>
          <a:xfrm>
            <a:off x="473825" y="5572296"/>
            <a:ext cx="5187142" cy="861774"/>
          </a:xfrm>
          <a:prstGeom prst="rect">
            <a:avLst/>
          </a:prstGeom>
          <a:noFill/>
        </p:spPr>
        <p:txBody>
          <a:bodyPr wrap="square" rtlCol="0">
            <a:spAutoFit/>
          </a:bodyPr>
          <a:lstStyle/>
          <a:p>
            <a:r>
              <a:rPr lang="en-GB" sz="1400" b="1" dirty="0">
                <a:solidFill>
                  <a:schemeClr val="bg1"/>
                </a:solidFill>
                <a:latin typeface="Poppins" panose="00000500000000000000" pitchFamily="2" charset="0"/>
                <a:cs typeface="Poppins" panose="00000500000000000000" pitchFamily="2" charset="0"/>
              </a:rPr>
              <a:t>Returns policy:</a:t>
            </a:r>
          </a:p>
          <a:p>
            <a:r>
              <a:rPr lang="en-GB" sz="1200" i="1" dirty="0">
                <a:solidFill>
                  <a:schemeClr val="bg1"/>
                </a:solidFill>
                <a:latin typeface="Poppins" panose="00000500000000000000" pitchFamily="2" charset="0"/>
                <a:cs typeface="Poppins" panose="00000500000000000000" pitchFamily="2" charset="0"/>
              </a:rPr>
              <a:t>We have a returns policy of 28 days from your purchase to return or exchange your garments. It would be great if you could send your returns as soon as possible to help our stock levels.</a:t>
            </a:r>
          </a:p>
        </p:txBody>
      </p:sp>
      <p:sp>
        <p:nvSpPr>
          <p:cNvPr id="5" name="TextBox 4">
            <a:extLst>
              <a:ext uri="{FF2B5EF4-FFF2-40B4-BE49-F238E27FC236}">
                <a16:creationId xmlns:a16="http://schemas.microsoft.com/office/drawing/2014/main" id="{4009687A-7601-CECE-2779-D6DEB9B056FA}"/>
              </a:ext>
            </a:extLst>
          </p:cNvPr>
          <p:cNvSpPr txBox="1"/>
          <p:nvPr/>
        </p:nvSpPr>
        <p:spPr>
          <a:xfrm>
            <a:off x="374072" y="4618242"/>
            <a:ext cx="1429789" cy="615553"/>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Phone</a:t>
            </a:r>
          </a:p>
          <a:p>
            <a:pPr algn="ctr"/>
            <a:r>
              <a:rPr lang="en-GB" sz="1000" i="1" dirty="0">
                <a:solidFill>
                  <a:schemeClr val="bg1"/>
                </a:solidFill>
                <a:latin typeface="Poppins" panose="00000500000000000000" pitchFamily="2" charset="0"/>
                <a:cs typeface="Poppins" panose="00000500000000000000" pitchFamily="2" charset="0"/>
              </a:rPr>
              <a:t>Please call </a:t>
            </a:r>
          </a:p>
          <a:p>
            <a:pPr algn="ctr"/>
            <a:r>
              <a:rPr lang="en-GB" sz="1000" i="1" dirty="0">
                <a:solidFill>
                  <a:schemeClr val="bg1"/>
                </a:solidFill>
                <a:latin typeface="Poppins" panose="00000500000000000000" pitchFamily="2" charset="0"/>
                <a:cs typeface="Poppins" panose="00000500000000000000" pitchFamily="2" charset="0"/>
              </a:rPr>
              <a:t>01733 394758</a:t>
            </a:r>
            <a:endParaRPr lang="en-GB" sz="900" i="1"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3A0684C5-6BE5-0F59-A95B-CABB9A1B0937}"/>
              </a:ext>
            </a:extLst>
          </p:cNvPr>
          <p:cNvSpPr txBox="1"/>
          <p:nvPr/>
        </p:nvSpPr>
        <p:spPr>
          <a:xfrm>
            <a:off x="2084646" y="4618242"/>
            <a:ext cx="1606439" cy="615553"/>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Live Chat</a:t>
            </a:r>
          </a:p>
          <a:p>
            <a:pPr algn="ctr"/>
            <a:r>
              <a:rPr lang="en-GB" sz="1000" i="1" dirty="0">
                <a:solidFill>
                  <a:schemeClr val="bg1"/>
                </a:solidFill>
                <a:latin typeface="Poppins" panose="00000500000000000000" pitchFamily="2" charset="0"/>
                <a:cs typeface="Poppins" panose="00000500000000000000" pitchFamily="2" charset="0"/>
              </a:rPr>
              <a:t>Please visit our website </a:t>
            </a:r>
            <a:r>
              <a:rPr lang="en-GB" sz="900" b="1" i="1" dirty="0">
                <a:solidFill>
                  <a:srgbClr val="7030A0"/>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TotalClothing</a:t>
            </a:r>
            <a:endParaRPr lang="en-GB" sz="900" i="1" dirty="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7ECE6211-73F6-72DE-EF5B-655B054CCF63}"/>
              </a:ext>
            </a:extLst>
          </p:cNvPr>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purchase your uniform…</a:t>
            </a:r>
          </a:p>
        </p:txBody>
      </p:sp>
      <p:pic>
        <p:nvPicPr>
          <p:cNvPr id="10" name="Picture 9">
            <a:extLst>
              <a:ext uri="{FF2B5EF4-FFF2-40B4-BE49-F238E27FC236}">
                <a16:creationId xmlns:a16="http://schemas.microsoft.com/office/drawing/2014/main" id="{4FE5E9F1-B8EC-E7EA-72F5-1C7F45CF6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13" name="TextBox 12">
            <a:extLst>
              <a:ext uri="{FF2B5EF4-FFF2-40B4-BE49-F238E27FC236}">
                <a16:creationId xmlns:a16="http://schemas.microsoft.com/office/drawing/2014/main" id="{FA80BF28-63D0-43A9-F259-F0895DB1B371}"/>
              </a:ext>
            </a:extLst>
          </p:cNvPr>
          <p:cNvSpPr txBox="1"/>
          <p:nvPr/>
        </p:nvSpPr>
        <p:spPr>
          <a:xfrm>
            <a:off x="473825" y="1893483"/>
            <a:ext cx="4804757" cy="11741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i="1" dirty="0">
                <a:solidFill>
                  <a:schemeClr val="bg1"/>
                </a:solidFill>
                <a:latin typeface="Poppins" panose="00000500000000000000" pitchFamily="2" charset="0"/>
                <a:cs typeface="Poppins" panose="00000500000000000000" pitchFamily="2" charset="0"/>
              </a:rPr>
              <a:t>Click on the link in this guide or go to </a:t>
            </a:r>
            <a:r>
              <a:rPr lang="en-GB" sz="1200" b="1" i="1" dirty="0">
                <a:solidFill>
                  <a:srgbClr val="7030A0"/>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TotalClothing</a:t>
            </a:r>
            <a:r>
              <a:rPr lang="en-GB" sz="1200" i="1" dirty="0">
                <a:solidFill>
                  <a:schemeClr val="bg1"/>
                </a:solidFill>
                <a:latin typeface="Poppins" panose="00000500000000000000" pitchFamily="2" charset="0"/>
                <a:cs typeface="Poppins" panose="00000500000000000000" pitchFamily="2" charset="0"/>
              </a:rPr>
              <a:t> and find your school.</a:t>
            </a:r>
          </a:p>
          <a:p>
            <a:pPr marL="285750" indent="-285750">
              <a:lnSpc>
                <a:spcPct val="150000"/>
              </a:lnSpc>
              <a:buFont typeface="Arial" panose="020B0604020202020204" pitchFamily="34" charset="0"/>
              <a:buChar char="•"/>
            </a:pPr>
            <a:r>
              <a:rPr lang="en-GB" sz="1200" i="1" dirty="0">
                <a:solidFill>
                  <a:schemeClr val="bg1"/>
                </a:solidFill>
                <a:latin typeface="Poppins" panose="00000500000000000000" pitchFamily="2" charset="0"/>
                <a:cs typeface="Poppins" panose="00000500000000000000" pitchFamily="2" charset="0"/>
              </a:rPr>
              <a:t>Click &amp; collect from our shop or have your uniform delivered to your home.</a:t>
            </a:r>
          </a:p>
        </p:txBody>
      </p:sp>
      <p:sp>
        <p:nvSpPr>
          <p:cNvPr id="14" name="TextBox 13">
            <a:extLst>
              <a:ext uri="{FF2B5EF4-FFF2-40B4-BE49-F238E27FC236}">
                <a16:creationId xmlns:a16="http://schemas.microsoft.com/office/drawing/2014/main" id="{F09D2223-1007-1856-7A04-03E7E6F5B8C9}"/>
              </a:ext>
            </a:extLst>
          </p:cNvPr>
          <p:cNvSpPr txBox="1"/>
          <p:nvPr/>
        </p:nvSpPr>
        <p:spPr>
          <a:xfrm>
            <a:off x="473825" y="5572296"/>
            <a:ext cx="5187142" cy="861774"/>
          </a:xfrm>
          <a:prstGeom prst="rect">
            <a:avLst/>
          </a:prstGeom>
          <a:noFill/>
        </p:spPr>
        <p:txBody>
          <a:bodyPr wrap="square" rtlCol="0">
            <a:spAutoFit/>
          </a:bodyPr>
          <a:lstStyle/>
          <a:p>
            <a:r>
              <a:rPr lang="en-GB" sz="1400" b="1" dirty="0">
                <a:solidFill>
                  <a:schemeClr val="bg1"/>
                </a:solidFill>
                <a:latin typeface="Poppins" panose="00000500000000000000" pitchFamily="2" charset="0"/>
                <a:cs typeface="Poppins" panose="00000500000000000000" pitchFamily="2" charset="0"/>
              </a:rPr>
              <a:t>Returns policy:</a:t>
            </a:r>
          </a:p>
          <a:p>
            <a:r>
              <a:rPr lang="en-GB" sz="1200" i="1" dirty="0">
                <a:solidFill>
                  <a:schemeClr val="bg1"/>
                </a:solidFill>
                <a:latin typeface="Poppins" panose="00000500000000000000" pitchFamily="2" charset="0"/>
                <a:cs typeface="Poppins" panose="00000500000000000000" pitchFamily="2" charset="0"/>
              </a:rPr>
              <a:t>We have a returns policy of 28 days from your purchase to return or exchange your garments. It would be great if you could send your returns as soon as possible to help our stock levels.</a:t>
            </a:r>
          </a:p>
        </p:txBody>
      </p:sp>
      <p:sp>
        <p:nvSpPr>
          <p:cNvPr id="15" name="Oval 14">
            <a:extLst>
              <a:ext uri="{FF2B5EF4-FFF2-40B4-BE49-F238E27FC236}">
                <a16:creationId xmlns:a16="http://schemas.microsoft.com/office/drawing/2014/main" id="{61950942-8EC4-459A-FB49-38A96BC3B5B9}"/>
              </a:ext>
            </a:extLst>
          </p:cNvPr>
          <p:cNvSpPr/>
          <p:nvPr/>
        </p:nvSpPr>
        <p:spPr>
          <a:xfrm>
            <a:off x="473825"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FA572E4-47DA-E6CF-B5C7-A655B37326F7}"/>
              </a:ext>
            </a:extLst>
          </p:cNvPr>
          <p:cNvSpPr txBox="1"/>
          <p:nvPr/>
        </p:nvSpPr>
        <p:spPr>
          <a:xfrm>
            <a:off x="374072" y="4618242"/>
            <a:ext cx="1429789" cy="615553"/>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Phone</a:t>
            </a:r>
          </a:p>
          <a:p>
            <a:pPr algn="ctr"/>
            <a:r>
              <a:rPr lang="en-GB" sz="1000" i="1" dirty="0">
                <a:solidFill>
                  <a:schemeClr val="bg1"/>
                </a:solidFill>
                <a:latin typeface="Poppins" panose="00000500000000000000" pitchFamily="2" charset="0"/>
                <a:cs typeface="Poppins" panose="00000500000000000000" pitchFamily="2" charset="0"/>
              </a:rPr>
              <a:t>Please call </a:t>
            </a:r>
          </a:p>
          <a:p>
            <a:pPr algn="ctr"/>
            <a:r>
              <a:rPr lang="en-GB" sz="1000" i="1" dirty="0">
                <a:solidFill>
                  <a:schemeClr val="bg1"/>
                </a:solidFill>
                <a:latin typeface="Poppins" panose="00000500000000000000" pitchFamily="2" charset="0"/>
                <a:cs typeface="Poppins" panose="00000500000000000000" pitchFamily="2" charset="0"/>
              </a:rPr>
              <a:t>01733 394758</a:t>
            </a:r>
            <a:endParaRPr lang="en-GB" sz="900" i="1" dirty="0">
              <a:solidFill>
                <a:schemeClr val="bg1"/>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FEA96F93-6139-332F-64AD-9E343B397B52}"/>
              </a:ext>
            </a:extLst>
          </p:cNvPr>
          <p:cNvSpPr txBox="1"/>
          <p:nvPr/>
        </p:nvSpPr>
        <p:spPr>
          <a:xfrm>
            <a:off x="4054513" y="4639543"/>
            <a:ext cx="1508773" cy="769441"/>
          </a:xfrm>
          <a:prstGeom prst="rect">
            <a:avLst/>
          </a:prstGeom>
          <a:noFill/>
        </p:spPr>
        <p:txBody>
          <a:bodyPr wrap="square" rtlCol="0">
            <a:spAutoFit/>
          </a:bodyPr>
          <a:lstStyle/>
          <a:p>
            <a:pPr algn="ctr"/>
            <a:r>
              <a:rPr lang="en-GB" sz="1400" b="1" dirty="0">
                <a:solidFill>
                  <a:schemeClr val="bg1"/>
                </a:solidFill>
                <a:latin typeface="Poppins" panose="00000500000000000000" pitchFamily="2" charset="0"/>
                <a:cs typeface="Poppins" panose="00000500000000000000" pitchFamily="2" charset="0"/>
              </a:rPr>
              <a:t>Email</a:t>
            </a:r>
          </a:p>
          <a:p>
            <a:pPr algn="ctr"/>
            <a:r>
              <a:rPr lang="en-GB" sz="1000" i="1" dirty="0">
                <a:solidFill>
                  <a:schemeClr val="bg1"/>
                </a:solidFill>
                <a:latin typeface="Poppins" panose="00000500000000000000" pitchFamily="2" charset="0"/>
                <a:cs typeface="Poppins" panose="00000500000000000000" pitchFamily="2" charset="0"/>
              </a:rPr>
              <a:t>Please email directly </a:t>
            </a:r>
            <a:r>
              <a:rPr lang="en-GB" sz="1000" i="1" dirty="0" err="1">
                <a:solidFill>
                  <a:schemeClr val="bg1"/>
                </a:solidFill>
                <a:latin typeface="Poppins" panose="00000500000000000000" pitchFamily="2" charset="0"/>
                <a:cs typeface="Poppins" panose="00000500000000000000" pitchFamily="2" charset="0"/>
              </a:rPr>
              <a:t>customerservices</a:t>
            </a:r>
            <a:r>
              <a:rPr lang="en-GB" sz="1000" i="1" dirty="0">
                <a:solidFill>
                  <a:schemeClr val="bg1"/>
                </a:solidFill>
                <a:latin typeface="Poppins" panose="00000500000000000000" pitchFamily="2" charset="0"/>
                <a:cs typeface="Poppins" panose="00000500000000000000" pitchFamily="2" charset="0"/>
              </a:rPr>
              <a:t>@</a:t>
            </a:r>
          </a:p>
          <a:p>
            <a:pPr algn="ctr"/>
            <a:r>
              <a:rPr lang="en-GB" sz="1000" i="1" dirty="0">
                <a:solidFill>
                  <a:schemeClr val="bg1"/>
                </a:solidFill>
                <a:latin typeface="Poppins" panose="00000500000000000000" pitchFamily="2" charset="0"/>
                <a:cs typeface="Poppins" panose="00000500000000000000" pitchFamily="2" charset="0"/>
              </a:rPr>
              <a:t>totalclothing.co.uk</a:t>
            </a:r>
            <a:endParaRPr lang="en-GB" sz="900" i="1" dirty="0">
              <a:solidFill>
                <a:schemeClr val="bg1"/>
              </a:solidFill>
              <a:latin typeface="Poppins" panose="00000500000000000000" pitchFamily="2" charset="0"/>
              <a:cs typeface="Poppins" panose="00000500000000000000" pitchFamily="2" charset="0"/>
            </a:endParaRPr>
          </a:p>
        </p:txBody>
      </p:sp>
      <p:sp>
        <p:nvSpPr>
          <p:cNvPr id="19" name="Oval 18">
            <a:extLst>
              <a:ext uri="{FF2B5EF4-FFF2-40B4-BE49-F238E27FC236}">
                <a16:creationId xmlns:a16="http://schemas.microsoft.com/office/drawing/2014/main" id="{44ABFF71-98AD-BB38-FA66-BCB1E1207EE7}"/>
              </a:ext>
            </a:extLst>
          </p:cNvPr>
          <p:cNvSpPr/>
          <p:nvPr/>
        </p:nvSpPr>
        <p:spPr>
          <a:xfrm>
            <a:off x="2335870"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755AF01-3B16-7BB4-0294-8F7D9EA6E034}"/>
              </a:ext>
            </a:extLst>
          </p:cNvPr>
          <p:cNvSpPr/>
          <p:nvPr/>
        </p:nvSpPr>
        <p:spPr>
          <a:xfrm>
            <a:off x="4193758" y="3304828"/>
            <a:ext cx="1230284" cy="1230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AAC53CD-ACA1-07DD-B91F-F496B231F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610" y="3478058"/>
            <a:ext cx="862712" cy="862712"/>
          </a:xfrm>
          <a:prstGeom prst="rect">
            <a:avLst/>
          </a:prstGeom>
        </p:spPr>
      </p:pic>
      <p:pic>
        <p:nvPicPr>
          <p:cNvPr id="22" name="Picture 21">
            <a:extLst>
              <a:ext uri="{FF2B5EF4-FFF2-40B4-BE49-F238E27FC236}">
                <a16:creationId xmlns:a16="http://schemas.microsoft.com/office/drawing/2014/main" id="{1C0A28F8-F04A-961D-5F91-8AE687054A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7587" y="3478058"/>
            <a:ext cx="862623" cy="862623"/>
          </a:xfrm>
          <a:prstGeom prst="rect">
            <a:avLst/>
          </a:prstGeom>
        </p:spPr>
      </p:pic>
      <p:pic>
        <p:nvPicPr>
          <p:cNvPr id="23" name="Picture 22">
            <a:extLst>
              <a:ext uri="{FF2B5EF4-FFF2-40B4-BE49-F238E27FC236}">
                <a16:creationId xmlns:a16="http://schemas.microsoft.com/office/drawing/2014/main" id="{5648403E-6E5C-B8D8-AEE0-20B192BE64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839" y="3498175"/>
            <a:ext cx="851267" cy="851267"/>
          </a:xfrm>
          <a:prstGeom prst="rect">
            <a:avLst/>
          </a:prstGeom>
        </p:spPr>
      </p:pic>
      <p:pic>
        <p:nvPicPr>
          <p:cNvPr id="24" name="Picture 23">
            <a:extLst>
              <a:ext uri="{FF2B5EF4-FFF2-40B4-BE49-F238E27FC236}">
                <a16:creationId xmlns:a16="http://schemas.microsoft.com/office/drawing/2014/main" id="{2CDD1DA5-8CD3-CC81-A9CA-50B854A68936}"/>
              </a:ext>
            </a:extLst>
          </p:cNvPr>
          <p:cNvPicPr>
            <a:picLocks noChangeAspect="1"/>
          </p:cNvPicPr>
          <p:nvPr/>
        </p:nvPicPr>
        <p:blipFill>
          <a:blip r:embed="rId7"/>
          <a:stretch>
            <a:fillRect/>
          </a:stretch>
        </p:blipFill>
        <p:spPr>
          <a:xfrm>
            <a:off x="6329958" y="941491"/>
            <a:ext cx="5710877" cy="4664644"/>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41775CD5-ACAB-3DE7-AF7C-069F1DD20E12}"/>
              </a:ext>
            </a:extLst>
          </p:cNvPr>
          <p:cNvSpPr/>
          <p:nvPr/>
        </p:nvSpPr>
        <p:spPr>
          <a:xfrm>
            <a:off x="6542119" y="5684436"/>
            <a:ext cx="5409818" cy="105819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4D8147D2-ADA9-671C-63AB-B90F4387CAA5}"/>
              </a:ext>
            </a:extLst>
          </p:cNvPr>
          <p:cNvSpPr txBox="1"/>
          <p:nvPr/>
        </p:nvSpPr>
        <p:spPr>
          <a:xfrm>
            <a:off x="8783480" y="5969940"/>
            <a:ext cx="2804618" cy="369332"/>
          </a:xfrm>
          <a:prstGeom prst="rect">
            <a:avLst/>
          </a:prstGeom>
          <a:noFill/>
        </p:spPr>
        <p:txBody>
          <a:bodyPr wrap="square" rtlCol="0">
            <a:spAutoFit/>
          </a:bodyPr>
          <a:lstStyle/>
          <a:p>
            <a:pPr algn="ctr"/>
            <a:r>
              <a:rPr lang="en-US" b="1" dirty="0">
                <a:solidFill>
                  <a:schemeClr val="bg1"/>
                </a:solidFill>
                <a:latin typeface="Poppins" panose="00000500000000000000" pitchFamily="2" charset="0"/>
                <a:cs typeface="Poppins" panose="00000500000000000000" pitchFamily="2" charset="0"/>
              </a:rPr>
              <a:t>Where to purchase! </a:t>
            </a:r>
            <a:endParaRPr lang="en-GB" b="1" dirty="0">
              <a:solidFill>
                <a:schemeClr val="bg1"/>
              </a:solidFill>
              <a:latin typeface="Poppins" panose="00000500000000000000" pitchFamily="2" charset="0"/>
              <a:cs typeface="Poppins" panose="00000500000000000000" pitchFamily="2" charset="0"/>
            </a:endParaRPr>
          </a:p>
        </p:txBody>
      </p:sp>
      <p:pic>
        <p:nvPicPr>
          <p:cNvPr id="7" name="Picture 6" descr="A qr code on a white background&#10;&#10;AI-generated content may be incorrect.">
            <a:extLst>
              <a:ext uri="{FF2B5EF4-FFF2-40B4-BE49-F238E27FC236}">
                <a16:creationId xmlns:a16="http://schemas.microsoft.com/office/drawing/2014/main" id="{8CF3AEDF-58E0-8470-71C4-CB323855F522}"/>
              </a:ext>
            </a:extLst>
          </p:cNvPr>
          <p:cNvPicPr>
            <a:picLocks noChangeAspect="1"/>
          </p:cNvPicPr>
          <p:nvPr/>
        </p:nvPicPr>
        <p:blipFill>
          <a:blip r:embed="rId8" cstate="print">
            <a:extLst>
              <a:ext uri="{28A0092B-C50C-407E-A947-70E740481C1C}">
                <a14:useLocalDpi xmlns:a14="http://schemas.microsoft.com/office/drawing/2010/main" val="0"/>
              </a:ext>
            </a:extLst>
          </a:blip>
          <a:srcRect l="30768" t="31189" r="30478" b="31091"/>
          <a:stretch/>
        </p:blipFill>
        <p:spPr>
          <a:xfrm>
            <a:off x="7830778" y="5757915"/>
            <a:ext cx="888767" cy="865075"/>
          </a:xfrm>
          <a:prstGeom prst="rect">
            <a:avLst/>
          </a:prstGeom>
        </p:spPr>
      </p:pic>
    </p:spTree>
    <p:extLst>
      <p:ext uri="{BB962C8B-B14F-4D97-AF65-F5344CB8AC3E}">
        <p14:creationId xmlns:p14="http://schemas.microsoft.com/office/powerpoint/2010/main" val="270545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7985" y="0"/>
            <a:ext cx="5144015" cy="6858000"/>
          </a:xfrm>
          <a:prstGeom prst="rect">
            <a:avLst/>
          </a:prstGeom>
        </p:spPr>
      </p:pic>
      <p:sp>
        <p:nvSpPr>
          <p:cNvPr id="4" name="Rectangle 3"/>
          <p:cNvSpPr/>
          <p:nvPr/>
        </p:nvSpPr>
        <p:spPr>
          <a:xfrm>
            <a:off x="-2" y="0"/>
            <a:ext cx="7047987"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4463934" cy="1754326"/>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How to measure your child for school uniform…</a:t>
            </a:r>
          </a:p>
        </p:txBody>
      </p:sp>
      <p:sp>
        <p:nvSpPr>
          <p:cNvPr id="12" name="TextBox 11"/>
          <p:cNvSpPr txBox="1"/>
          <p:nvPr/>
        </p:nvSpPr>
        <p:spPr>
          <a:xfrm>
            <a:off x="473825" y="3386196"/>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Collar:</a:t>
            </a:r>
          </a:p>
          <a:p>
            <a:r>
              <a:rPr lang="en-GB" sz="1200" i="1" dirty="0">
                <a:solidFill>
                  <a:schemeClr val="bg1"/>
                </a:solidFill>
                <a:latin typeface="Poppins" panose="00000500000000000000" pitchFamily="2" charset="0"/>
                <a:cs typeface="Poppins" panose="00000500000000000000" pitchFamily="2" charset="0"/>
              </a:rPr>
              <a:t>Measure around the base of the neck where the collar sits.</a:t>
            </a:r>
          </a:p>
        </p:txBody>
      </p:sp>
      <p:sp>
        <p:nvSpPr>
          <p:cNvPr id="13" name="TextBox 12"/>
          <p:cNvSpPr txBox="1"/>
          <p:nvPr/>
        </p:nvSpPr>
        <p:spPr>
          <a:xfrm>
            <a:off x="473825" y="2470485"/>
            <a:ext cx="4979324" cy="707886"/>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Chest:</a:t>
            </a:r>
          </a:p>
          <a:p>
            <a:r>
              <a:rPr lang="en-GB" sz="1200" i="1" dirty="0">
                <a:solidFill>
                  <a:schemeClr val="bg1"/>
                </a:solidFill>
                <a:latin typeface="Poppins" panose="00000500000000000000" pitchFamily="2" charset="0"/>
                <a:cs typeface="Poppins" panose="00000500000000000000" pitchFamily="2" charset="0"/>
              </a:rPr>
              <a:t>Place the tape measure under the arms and measure the chest at the fullest part.</a:t>
            </a:r>
          </a:p>
        </p:txBody>
      </p:sp>
      <p:sp>
        <p:nvSpPr>
          <p:cNvPr id="14" name="TextBox 13"/>
          <p:cNvSpPr txBox="1"/>
          <p:nvPr/>
        </p:nvSpPr>
        <p:spPr>
          <a:xfrm>
            <a:off x="473825" y="5579331"/>
            <a:ext cx="4979324" cy="707886"/>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Waist:</a:t>
            </a:r>
          </a:p>
          <a:p>
            <a:r>
              <a:rPr lang="en-GB" sz="1200" i="1" dirty="0">
                <a:solidFill>
                  <a:schemeClr val="bg1"/>
                </a:solidFill>
                <a:latin typeface="Poppins" panose="00000500000000000000" pitchFamily="2" charset="0"/>
                <a:cs typeface="Poppins" panose="00000500000000000000" pitchFamily="2" charset="0"/>
              </a:rPr>
              <a:t>Measure around the natural waistline – where you would normally wear your trousers or skirt.</a:t>
            </a:r>
          </a:p>
        </p:txBody>
      </p:sp>
      <p:sp>
        <p:nvSpPr>
          <p:cNvPr id="15" name="TextBox 14"/>
          <p:cNvSpPr txBox="1"/>
          <p:nvPr/>
        </p:nvSpPr>
        <p:spPr>
          <a:xfrm>
            <a:off x="473825" y="4117241"/>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Hips:</a:t>
            </a:r>
          </a:p>
          <a:p>
            <a:r>
              <a:rPr lang="en-GB" sz="1200" i="1" dirty="0">
                <a:solidFill>
                  <a:schemeClr val="bg1"/>
                </a:solidFill>
                <a:latin typeface="Poppins" panose="00000500000000000000" pitchFamily="2" charset="0"/>
                <a:cs typeface="Poppins" panose="00000500000000000000" pitchFamily="2" charset="0"/>
              </a:rPr>
              <a:t>Measure around the bottom, at the fullest part.</a:t>
            </a:r>
          </a:p>
        </p:txBody>
      </p:sp>
      <p:sp>
        <p:nvSpPr>
          <p:cNvPr id="16" name="TextBox 15"/>
          <p:cNvSpPr txBox="1"/>
          <p:nvPr/>
        </p:nvSpPr>
        <p:spPr>
          <a:xfrm>
            <a:off x="473825" y="4848286"/>
            <a:ext cx="4979324" cy="523220"/>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Inside Leg:</a:t>
            </a:r>
          </a:p>
          <a:p>
            <a:r>
              <a:rPr lang="en-GB" sz="1200" i="1" dirty="0">
                <a:solidFill>
                  <a:schemeClr val="bg1"/>
                </a:solidFill>
                <a:latin typeface="Poppins" panose="00000500000000000000" pitchFamily="2" charset="0"/>
                <a:cs typeface="Poppins" panose="00000500000000000000" pitchFamily="2" charset="0"/>
              </a:rPr>
              <a:t>Measure from the crotch to the top of the shoe.</a:t>
            </a:r>
          </a:p>
        </p:txBody>
      </p:sp>
      <p:sp>
        <p:nvSpPr>
          <p:cNvPr id="17" name="Oval 16"/>
          <p:cNvSpPr/>
          <p:nvPr/>
        </p:nvSpPr>
        <p:spPr>
          <a:xfrm>
            <a:off x="7871528" y="1243516"/>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605184" y="2354700"/>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0393952" y="2354700"/>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0455976" y="3359894"/>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629571" y="3386196"/>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1208203" y="3607971"/>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455910" y="3908683"/>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690657" y="5856680"/>
            <a:ext cx="231569" cy="2315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endCxn id="24" idx="0"/>
          </p:cNvCxnSpPr>
          <p:nvPr/>
        </p:nvCxnSpPr>
        <p:spPr>
          <a:xfrm>
            <a:off x="8571694" y="4024467"/>
            <a:ext cx="234748" cy="1832213"/>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0" idx="6"/>
          </p:cNvCxnSpPr>
          <p:nvPr/>
        </p:nvCxnSpPr>
        <p:spPr>
          <a:xfrm>
            <a:off x="8775972" y="3475678"/>
            <a:ext cx="1911573" cy="1"/>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6"/>
          </p:cNvCxnSpPr>
          <p:nvPr/>
        </p:nvCxnSpPr>
        <p:spPr>
          <a:xfrm>
            <a:off x="8716506" y="2470089"/>
            <a:ext cx="1909015" cy="39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14239" y="1010194"/>
            <a:ext cx="333309" cy="349106"/>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1323987" y="3693078"/>
            <a:ext cx="296742" cy="1197190"/>
          </a:xfrm>
          <a:prstGeom prst="line">
            <a:avLst/>
          </a:prstGeom>
          <a:ln w="38100">
            <a:solidFill>
              <a:srgbClr val="009999"/>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096861" y="578215"/>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9158211" y="2287209"/>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9206514" y="3282046"/>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rot="4927882">
            <a:off x="8254123" y="4815586"/>
            <a:ext cx="95963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168685" y="4975375"/>
            <a:ext cx="904088" cy="36576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7096861" y="635591"/>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Collar</a:t>
            </a:r>
          </a:p>
        </p:txBody>
      </p:sp>
      <p:sp>
        <p:nvSpPr>
          <p:cNvPr id="39" name="TextBox 38"/>
          <p:cNvSpPr txBox="1"/>
          <p:nvPr/>
        </p:nvSpPr>
        <p:spPr>
          <a:xfrm>
            <a:off x="9143469" y="2341704"/>
            <a:ext cx="904088" cy="276999"/>
          </a:xfrm>
          <a:prstGeom prst="rect">
            <a:avLst/>
          </a:prstGeom>
          <a:noFill/>
        </p:spPr>
        <p:txBody>
          <a:bodyPr wrap="square" rtlCol="0">
            <a:spAutoFit/>
          </a:bodyPr>
          <a:lstStyle/>
          <a:p>
            <a:pPr algn="ctr"/>
            <a:r>
              <a:rPr lang="en-GB" sz="1200" b="1" dirty="0">
                <a:solidFill>
                  <a:schemeClr val="bg1"/>
                </a:solidFill>
                <a:latin typeface="Poppins" panose="00000500000000000000" pitchFamily="2" charset="0"/>
                <a:cs typeface="Poppins" panose="00000500000000000000" pitchFamily="2" charset="0"/>
              </a:rPr>
              <a:t>Chest</a:t>
            </a:r>
          </a:p>
        </p:txBody>
      </p:sp>
      <p:sp>
        <p:nvSpPr>
          <p:cNvPr id="40" name="TextBox 39"/>
          <p:cNvSpPr txBox="1"/>
          <p:nvPr/>
        </p:nvSpPr>
        <p:spPr>
          <a:xfrm>
            <a:off x="9206514" y="3330972"/>
            <a:ext cx="904088" cy="276999"/>
          </a:xfrm>
          <a:prstGeom prst="rect">
            <a:avLst/>
          </a:prstGeom>
          <a:noFill/>
        </p:spPr>
        <p:txBody>
          <a:bodyPr wrap="square" rtlCol="0">
            <a:spAutoFit/>
          </a:bodyPr>
          <a:lstStyle/>
          <a:p>
            <a:pPr algn="ctr"/>
            <a:r>
              <a:rPr lang="en-US" sz="1200" b="1" dirty="0">
                <a:solidFill>
                  <a:schemeClr val="bg1"/>
                </a:solidFill>
                <a:latin typeface="Poppins" panose="00000500000000000000" pitchFamily="2" charset="0"/>
                <a:cs typeface="Poppins" panose="00000500000000000000" pitchFamily="2" charset="0"/>
              </a:rPr>
              <a:t>Waist</a:t>
            </a:r>
            <a:endParaRPr lang="en-GB" sz="1200" b="1" dirty="0">
              <a:solidFill>
                <a:schemeClr val="bg1"/>
              </a:solidFill>
              <a:latin typeface="Poppins" panose="00000500000000000000" pitchFamily="2" charset="0"/>
              <a:cs typeface="Poppins" panose="00000500000000000000" pitchFamily="2" charset="0"/>
            </a:endParaRPr>
          </a:p>
        </p:txBody>
      </p:sp>
      <p:sp>
        <p:nvSpPr>
          <p:cNvPr id="41" name="TextBox 40"/>
          <p:cNvSpPr txBox="1"/>
          <p:nvPr/>
        </p:nvSpPr>
        <p:spPr>
          <a:xfrm rot="4927882">
            <a:off x="8254123" y="4859966"/>
            <a:ext cx="959638" cy="276999"/>
          </a:xfrm>
          <a:prstGeom prst="rect">
            <a:avLst/>
          </a:prstGeom>
          <a:noFill/>
        </p:spPr>
        <p:txBody>
          <a:bodyPr wrap="square" rtlCol="0">
            <a:spAutoFit/>
          </a:bodyPr>
          <a:lstStyle/>
          <a:p>
            <a:pPr algn="ctr"/>
            <a:r>
              <a:rPr lang="en-US" sz="1200" b="1" dirty="0">
                <a:solidFill>
                  <a:schemeClr val="bg1"/>
                </a:solidFill>
                <a:latin typeface="Poppins" panose="00000500000000000000" pitchFamily="2" charset="0"/>
                <a:cs typeface="Poppins" panose="00000500000000000000" pitchFamily="2" charset="0"/>
              </a:rPr>
              <a:t>Inside Leg</a:t>
            </a:r>
            <a:endParaRPr lang="en-GB" sz="1200" b="1" dirty="0">
              <a:solidFill>
                <a:schemeClr val="bg1"/>
              </a:solidFill>
              <a:latin typeface="Poppins" panose="00000500000000000000" pitchFamily="2" charset="0"/>
              <a:cs typeface="Poppins" panose="00000500000000000000" pitchFamily="2" charset="0"/>
            </a:endParaRPr>
          </a:p>
        </p:txBody>
      </p:sp>
      <p:sp>
        <p:nvSpPr>
          <p:cNvPr id="42" name="TextBox 41"/>
          <p:cNvSpPr txBox="1"/>
          <p:nvPr/>
        </p:nvSpPr>
        <p:spPr>
          <a:xfrm>
            <a:off x="11169575" y="5019755"/>
            <a:ext cx="904088" cy="276999"/>
          </a:xfrm>
          <a:prstGeom prst="rect">
            <a:avLst/>
          </a:prstGeom>
          <a:noFill/>
        </p:spPr>
        <p:txBody>
          <a:bodyPr wrap="square" rtlCol="0">
            <a:spAutoFit/>
          </a:bodyPr>
          <a:lstStyle/>
          <a:p>
            <a:pPr algn="ctr"/>
            <a:r>
              <a:rPr lang="en-US" sz="1200" b="1" dirty="0">
                <a:solidFill>
                  <a:schemeClr val="bg1"/>
                </a:solidFill>
                <a:latin typeface="Poppins" panose="00000500000000000000" pitchFamily="2" charset="0"/>
                <a:cs typeface="Poppins" panose="00000500000000000000" pitchFamily="2" charset="0"/>
              </a:rPr>
              <a:t>Hips</a:t>
            </a:r>
            <a:endParaRPr lang="en-GB" sz="1200" b="1" dirty="0">
              <a:solidFill>
                <a:schemeClr val="bg1"/>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CEB765AD-B4DA-2D49-933E-FF62D61D6F28}"/>
              </a:ext>
            </a:extLst>
          </p:cNvPr>
          <p:cNvPicPr>
            <a:picLocks noChangeAspect="1"/>
          </p:cNvPicPr>
          <p:nvPr/>
        </p:nvPicPr>
        <p:blipFill>
          <a:blip r:embed="rId3"/>
          <a:stretch>
            <a:fillRect/>
          </a:stretch>
        </p:blipFill>
        <p:spPr>
          <a:xfrm>
            <a:off x="7096861" y="6553174"/>
            <a:ext cx="6102625" cy="304826"/>
          </a:xfrm>
          <a:prstGeom prst="rect">
            <a:avLst/>
          </a:prstGeom>
        </p:spPr>
      </p:pic>
    </p:spTree>
    <p:extLst>
      <p:ext uri="{BB962C8B-B14F-4D97-AF65-F5344CB8AC3E}">
        <p14:creationId xmlns:p14="http://schemas.microsoft.com/office/powerpoint/2010/main" val="27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2" cy="137557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5163650"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Uniform Guidelines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3" name="TextBox 2">
            <a:extLst>
              <a:ext uri="{FF2B5EF4-FFF2-40B4-BE49-F238E27FC236}">
                <a16:creationId xmlns:a16="http://schemas.microsoft.com/office/drawing/2014/main" id="{FEFC6FC7-C496-0F5E-EE98-DF23C6EC0DC7}"/>
              </a:ext>
            </a:extLst>
          </p:cNvPr>
          <p:cNvSpPr txBox="1"/>
          <p:nvPr/>
        </p:nvSpPr>
        <p:spPr>
          <a:xfrm>
            <a:off x="-2848" y="1375576"/>
            <a:ext cx="6097424" cy="3539430"/>
          </a:xfrm>
          <a:prstGeom prst="rect">
            <a:avLst/>
          </a:prstGeom>
          <a:noFill/>
        </p:spPr>
        <p:txBody>
          <a:bodyPr wrap="square">
            <a:spAutoFit/>
          </a:bodyPr>
          <a:lstStyle/>
          <a:p>
            <a:pPr>
              <a:buNone/>
            </a:pPr>
            <a:r>
              <a:rPr lang="en-GB" sz="1400" b="1" dirty="0">
                <a:latin typeface="Aptos Black" panose="020B0004020202020204" pitchFamily="34" charset="0"/>
              </a:rPr>
              <a:t>Years 7 and Above</a:t>
            </a:r>
          </a:p>
          <a:p>
            <a:pPr>
              <a:buNone/>
            </a:pPr>
            <a:r>
              <a:rPr lang="en-GB" sz="1400" b="1" dirty="0">
                <a:latin typeface="Aptos" panose="020B0004020202020204" pitchFamily="34" charset="0"/>
              </a:rPr>
              <a:t>Option 1 (Traditional Shirt &amp; Tie)</a:t>
            </a:r>
            <a:endParaRPr lang="en-GB" sz="1400" dirty="0">
              <a:latin typeface="Aptos" panose="020B0004020202020204" pitchFamily="34" charset="0"/>
            </a:endParaRP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blazer</a:t>
            </a: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jumper (optional)</a:t>
            </a:r>
          </a:p>
          <a:p>
            <a:pPr>
              <a:buFont typeface="Arial" panose="020B0604020202020204" pitchFamily="34" charset="0"/>
              <a:buChar char="•"/>
            </a:pPr>
            <a:r>
              <a:rPr lang="en-GB" sz="1400" dirty="0">
                <a:latin typeface="Aptos" panose="020B0004020202020204" pitchFamily="34" charset="0"/>
              </a:rPr>
              <a:t>White button-neck shirt (long or short sleeves)</a:t>
            </a: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tie</a:t>
            </a:r>
          </a:p>
          <a:p>
            <a:pPr>
              <a:buFont typeface="Arial" panose="020B0604020202020204" pitchFamily="34" charset="0"/>
              <a:buChar char="•"/>
            </a:pPr>
            <a:r>
              <a:rPr lang="en-GB" sz="1400" dirty="0">
                <a:latin typeface="Aptos" panose="020B0004020202020204" pitchFamily="34" charset="0"/>
              </a:rPr>
              <a:t>Grey trousers or tailored grey shorts (Summer term)</a:t>
            </a:r>
          </a:p>
          <a:p>
            <a:pPr>
              <a:buFont typeface="Arial" panose="020B0604020202020204" pitchFamily="34" charset="0"/>
              <a:buChar char="•"/>
            </a:pPr>
            <a:r>
              <a:rPr lang="en-GB" sz="1400" dirty="0">
                <a:latin typeface="Aptos" panose="020B0004020202020204" pitchFamily="34" charset="0"/>
              </a:rPr>
              <a:t>Plain black or navy socks</a:t>
            </a:r>
          </a:p>
          <a:p>
            <a:pPr>
              <a:buFont typeface="Arial" panose="020B0604020202020204" pitchFamily="34" charset="0"/>
              <a:buChar char="•"/>
            </a:pPr>
            <a:r>
              <a:rPr lang="en-GB" sz="1400" dirty="0">
                <a:latin typeface="Aptos" panose="020B0004020202020204" pitchFamily="34" charset="0"/>
              </a:rPr>
              <a:t>Black leather shoes (no logos)</a:t>
            </a:r>
          </a:p>
          <a:p>
            <a:pPr>
              <a:buNone/>
            </a:pPr>
            <a:r>
              <a:rPr lang="en-GB" sz="1400" b="1" dirty="0">
                <a:latin typeface="Aptos Black" panose="020B0004020202020204" pitchFamily="34" charset="0"/>
              </a:rPr>
              <a:t>Option 2 (Blouse &amp; Skirt)</a:t>
            </a:r>
            <a:endParaRPr lang="en-GB" sz="1400" dirty="0">
              <a:latin typeface="Aptos Black" panose="020B0004020202020204" pitchFamily="34" charset="0"/>
            </a:endParaRP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blazer</a:t>
            </a: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jumper (optional)</a:t>
            </a:r>
          </a:p>
          <a:p>
            <a:pPr>
              <a:buFont typeface="Arial" panose="020B0604020202020204" pitchFamily="34" charset="0"/>
              <a:buChar char="•"/>
            </a:pPr>
            <a:r>
              <a:rPr lang="en-GB" sz="1400" dirty="0">
                <a:latin typeface="Aptos" panose="020B0004020202020204" pitchFamily="34" charset="0"/>
              </a:rPr>
              <a:t>White open-neck blouse</a:t>
            </a: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skirt or grey trousers</a:t>
            </a:r>
          </a:p>
          <a:p>
            <a:pPr>
              <a:buFont typeface="Arial" panose="020B0604020202020204" pitchFamily="34" charset="0"/>
              <a:buChar char="•"/>
            </a:pPr>
            <a:r>
              <a:rPr lang="en-GB" sz="1400" dirty="0">
                <a:latin typeface="Aptos" panose="020B0004020202020204" pitchFamily="34" charset="0"/>
              </a:rPr>
              <a:t>Navy knee-high socks or tights (white ankle socks optional in Summer)</a:t>
            </a:r>
          </a:p>
          <a:p>
            <a:pPr>
              <a:buFont typeface="Arial" panose="020B0604020202020204" pitchFamily="34" charset="0"/>
              <a:buChar char="•"/>
            </a:pPr>
            <a:r>
              <a:rPr lang="en-GB" sz="1400" dirty="0">
                <a:latin typeface="Aptos" panose="020B0004020202020204" pitchFamily="34" charset="0"/>
              </a:rPr>
              <a:t>Black leather shoes (no logos)</a:t>
            </a:r>
          </a:p>
        </p:txBody>
      </p:sp>
      <p:sp>
        <p:nvSpPr>
          <p:cNvPr id="7" name="TextBox 6">
            <a:extLst>
              <a:ext uri="{FF2B5EF4-FFF2-40B4-BE49-F238E27FC236}">
                <a16:creationId xmlns:a16="http://schemas.microsoft.com/office/drawing/2014/main" id="{998BCC2F-F339-8103-EB8B-0D98E62347E0}"/>
              </a:ext>
            </a:extLst>
          </p:cNvPr>
          <p:cNvSpPr txBox="1"/>
          <p:nvPr/>
        </p:nvSpPr>
        <p:spPr>
          <a:xfrm>
            <a:off x="6592369" y="1375576"/>
            <a:ext cx="6097424" cy="3108543"/>
          </a:xfrm>
          <a:prstGeom prst="rect">
            <a:avLst/>
          </a:prstGeom>
          <a:noFill/>
        </p:spPr>
        <p:txBody>
          <a:bodyPr wrap="square">
            <a:spAutoFit/>
          </a:bodyPr>
          <a:lstStyle/>
          <a:p>
            <a:pPr>
              <a:buNone/>
            </a:pPr>
            <a:r>
              <a:rPr lang="en-US" sz="1400" b="1" dirty="0">
                <a:latin typeface="Aptos Black" panose="020B0004020202020204" pitchFamily="34" charset="0"/>
              </a:rPr>
              <a:t>Years 5 &amp; 6</a:t>
            </a:r>
          </a:p>
          <a:p>
            <a:pPr>
              <a:buNone/>
            </a:pPr>
            <a:r>
              <a:rPr lang="en-US" sz="1400" b="1" dirty="0">
                <a:latin typeface="Aptos" panose="020B0004020202020204" pitchFamily="34" charset="0"/>
              </a:rPr>
              <a:t>Option 1 (Shirt &amp; Tie)</a:t>
            </a:r>
            <a:endParaRPr lang="en-US" sz="1400" dirty="0">
              <a:latin typeface="Aptos" panose="020B0004020202020204" pitchFamily="34" charset="0"/>
            </a:endParaRPr>
          </a:p>
          <a:p>
            <a:pPr>
              <a:buFont typeface="Arial" panose="020B0604020202020204" pitchFamily="34" charset="0"/>
              <a:buChar char="•"/>
            </a:pPr>
            <a:r>
              <a:rPr lang="en-US" sz="1400" dirty="0" err="1">
                <a:latin typeface="Aptos" panose="020B0004020202020204" pitchFamily="34" charset="0"/>
              </a:rPr>
              <a:t>Etonbury</a:t>
            </a:r>
            <a:r>
              <a:rPr lang="en-US" sz="1400" dirty="0">
                <a:latin typeface="Aptos" panose="020B0004020202020204" pitchFamily="34" charset="0"/>
              </a:rPr>
              <a:t> jumper (with badge)</a:t>
            </a:r>
          </a:p>
          <a:p>
            <a:pPr>
              <a:buFont typeface="Arial" panose="020B0604020202020204" pitchFamily="34" charset="0"/>
              <a:buChar char="•"/>
            </a:pPr>
            <a:r>
              <a:rPr lang="en-US" sz="1400" dirty="0">
                <a:latin typeface="Aptos" panose="020B0004020202020204" pitchFamily="34" charset="0"/>
              </a:rPr>
              <a:t>White button-neck shirt (long or short sleeves)</a:t>
            </a:r>
          </a:p>
          <a:p>
            <a:pPr>
              <a:buFont typeface="Arial" panose="020B0604020202020204" pitchFamily="34" charset="0"/>
              <a:buChar char="•"/>
            </a:pPr>
            <a:r>
              <a:rPr lang="en-US" sz="1400" dirty="0" err="1">
                <a:latin typeface="Aptos" panose="020B0004020202020204" pitchFamily="34" charset="0"/>
              </a:rPr>
              <a:t>Etonbury</a:t>
            </a:r>
            <a:r>
              <a:rPr lang="en-US" sz="1400" dirty="0">
                <a:latin typeface="Aptos" panose="020B0004020202020204" pitchFamily="34" charset="0"/>
              </a:rPr>
              <a:t> tie</a:t>
            </a:r>
          </a:p>
          <a:p>
            <a:pPr>
              <a:buFont typeface="Arial" panose="020B0604020202020204" pitchFamily="34" charset="0"/>
              <a:buChar char="•"/>
            </a:pPr>
            <a:r>
              <a:rPr lang="en-US" sz="1400" dirty="0">
                <a:latin typeface="Aptos" panose="020B0004020202020204" pitchFamily="34" charset="0"/>
              </a:rPr>
              <a:t>Grey trousers or tailored grey shorts (Summer term)</a:t>
            </a:r>
          </a:p>
          <a:p>
            <a:pPr>
              <a:buFont typeface="Arial" panose="020B0604020202020204" pitchFamily="34" charset="0"/>
              <a:buChar char="•"/>
            </a:pPr>
            <a:r>
              <a:rPr lang="en-US" sz="1400" dirty="0">
                <a:latin typeface="Aptos" panose="020B0004020202020204" pitchFamily="34" charset="0"/>
              </a:rPr>
              <a:t>Plain black or navy socks</a:t>
            </a:r>
          </a:p>
          <a:p>
            <a:pPr>
              <a:buFont typeface="Arial" panose="020B0604020202020204" pitchFamily="34" charset="0"/>
              <a:buChar char="•"/>
            </a:pPr>
            <a:r>
              <a:rPr lang="en-US" sz="1400" dirty="0">
                <a:latin typeface="Aptos" panose="020B0004020202020204" pitchFamily="34" charset="0"/>
              </a:rPr>
              <a:t>Black leather shoes (no logos)</a:t>
            </a:r>
          </a:p>
          <a:p>
            <a:pPr>
              <a:buNone/>
            </a:pPr>
            <a:r>
              <a:rPr lang="en-US" sz="1400" b="1" dirty="0">
                <a:latin typeface="Aptos Black" panose="020B0004020202020204" pitchFamily="34" charset="0"/>
              </a:rPr>
              <a:t>Option 2 (Blouse &amp; Skirt)</a:t>
            </a:r>
            <a:endParaRPr lang="en-US" sz="1400" dirty="0">
              <a:latin typeface="Aptos Black" panose="020B0004020202020204" pitchFamily="34" charset="0"/>
            </a:endParaRPr>
          </a:p>
          <a:p>
            <a:pPr>
              <a:buFont typeface="Arial" panose="020B0604020202020204" pitchFamily="34" charset="0"/>
              <a:buChar char="•"/>
            </a:pPr>
            <a:r>
              <a:rPr lang="en-US" sz="1400" dirty="0" err="1">
                <a:latin typeface="Aptos" panose="020B0004020202020204" pitchFamily="34" charset="0"/>
              </a:rPr>
              <a:t>Etonbury</a:t>
            </a:r>
            <a:r>
              <a:rPr lang="en-US" sz="1400" dirty="0">
                <a:latin typeface="Aptos" panose="020B0004020202020204" pitchFamily="34" charset="0"/>
              </a:rPr>
              <a:t> jumper (with badge)</a:t>
            </a:r>
          </a:p>
          <a:p>
            <a:pPr>
              <a:buFont typeface="Arial" panose="020B0604020202020204" pitchFamily="34" charset="0"/>
              <a:buChar char="•"/>
            </a:pPr>
            <a:r>
              <a:rPr lang="en-US" sz="1400" dirty="0">
                <a:latin typeface="Aptos" panose="020B0004020202020204" pitchFamily="34" charset="0"/>
              </a:rPr>
              <a:t>White open-neck blouse</a:t>
            </a:r>
          </a:p>
          <a:p>
            <a:pPr>
              <a:buFont typeface="Arial" panose="020B0604020202020204" pitchFamily="34" charset="0"/>
              <a:buChar char="•"/>
            </a:pPr>
            <a:r>
              <a:rPr lang="en-US" sz="1400" dirty="0">
                <a:latin typeface="Aptos" panose="020B0004020202020204" pitchFamily="34" charset="0"/>
              </a:rPr>
              <a:t>Grey trousers or skirt</a:t>
            </a:r>
          </a:p>
          <a:p>
            <a:pPr>
              <a:buFont typeface="Arial" panose="020B0604020202020204" pitchFamily="34" charset="0"/>
              <a:buChar char="•"/>
            </a:pPr>
            <a:r>
              <a:rPr lang="en-US" sz="1400" dirty="0">
                <a:latin typeface="Aptos" panose="020B0004020202020204" pitchFamily="34" charset="0"/>
              </a:rPr>
              <a:t>Navy knee-high socks or tights (white ankle socks optional in Summer)</a:t>
            </a:r>
          </a:p>
          <a:p>
            <a:pPr>
              <a:buFont typeface="Arial" panose="020B0604020202020204" pitchFamily="34" charset="0"/>
              <a:buChar char="•"/>
            </a:pPr>
            <a:r>
              <a:rPr lang="en-US" sz="1400" dirty="0">
                <a:latin typeface="Aptos" panose="020B0004020202020204" pitchFamily="34" charset="0"/>
              </a:rPr>
              <a:t>Black leather shoes (no logos)</a:t>
            </a:r>
          </a:p>
        </p:txBody>
      </p:sp>
    </p:spTree>
    <p:extLst>
      <p:ext uri="{BB962C8B-B14F-4D97-AF65-F5344CB8AC3E}">
        <p14:creationId xmlns:p14="http://schemas.microsoft.com/office/powerpoint/2010/main" val="180191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2" cy="137557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5163650"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PE Kit Guidelines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3" name="TextBox 2">
            <a:extLst>
              <a:ext uri="{FF2B5EF4-FFF2-40B4-BE49-F238E27FC236}">
                <a16:creationId xmlns:a16="http://schemas.microsoft.com/office/drawing/2014/main" id="{5E2A3149-9903-7F13-753A-80709289B7BA}"/>
              </a:ext>
            </a:extLst>
          </p:cNvPr>
          <p:cNvSpPr txBox="1"/>
          <p:nvPr/>
        </p:nvSpPr>
        <p:spPr>
          <a:xfrm>
            <a:off x="117505" y="1551563"/>
            <a:ext cx="5368895" cy="3754874"/>
          </a:xfrm>
          <a:prstGeom prst="rect">
            <a:avLst/>
          </a:prstGeom>
          <a:noFill/>
        </p:spPr>
        <p:txBody>
          <a:bodyPr wrap="square">
            <a:spAutoFit/>
          </a:bodyPr>
          <a:lstStyle/>
          <a:p>
            <a:pPr>
              <a:buNone/>
            </a:pPr>
            <a:r>
              <a:rPr lang="en-GB" sz="1400" b="1" dirty="0">
                <a:latin typeface="Aptos Black" panose="020B0004020202020204" pitchFamily="34" charset="0"/>
              </a:rPr>
              <a:t>Compulsory PE Kit (All Students)</a:t>
            </a: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polo shirt (black/sky/white)</a:t>
            </a:r>
          </a:p>
          <a:p>
            <a:pPr>
              <a:buFont typeface="Arial" panose="020B0604020202020204" pitchFamily="34" charset="0"/>
              <a:buChar char="•"/>
            </a:pPr>
            <a:r>
              <a:rPr lang="en-GB" sz="1400" dirty="0">
                <a:latin typeface="Aptos" panose="020B0004020202020204" pitchFamily="34" charset="0"/>
              </a:rPr>
              <a:t>Plain black shorts or skort (black/sky/white)</a:t>
            </a:r>
          </a:p>
          <a:p>
            <a:pPr>
              <a:buFont typeface="Arial" panose="020B0604020202020204" pitchFamily="34" charset="0"/>
              <a:buChar char="•"/>
            </a:pPr>
            <a:r>
              <a:rPr lang="en-GB" sz="1400" dirty="0">
                <a:latin typeface="Aptos" panose="020B0004020202020204" pitchFamily="34" charset="0"/>
              </a:rPr>
              <a:t>Knee-high black socks</a:t>
            </a:r>
          </a:p>
          <a:p>
            <a:pPr>
              <a:buFont typeface="Arial" panose="020B0604020202020204" pitchFamily="34" charset="0"/>
              <a:buChar char="•"/>
            </a:pPr>
            <a:r>
              <a:rPr lang="en-GB" sz="1400" dirty="0">
                <a:latin typeface="Aptos" panose="020B0004020202020204" pitchFamily="34" charset="0"/>
              </a:rPr>
              <a:t>Trainers</a:t>
            </a:r>
          </a:p>
          <a:p>
            <a:pPr>
              <a:buFont typeface="Arial" panose="020B0604020202020204" pitchFamily="34" charset="0"/>
              <a:buChar char="•"/>
            </a:pPr>
            <a:r>
              <a:rPr lang="en-GB" sz="1400" dirty="0">
                <a:latin typeface="Aptos" panose="020B0004020202020204" pitchFamily="34" charset="0"/>
              </a:rPr>
              <a:t>Moulded football boots (</a:t>
            </a:r>
            <a:r>
              <a:rPr lang="en-GB" sz="1400" i="1" dirty="0">
                <a:latin typeface="Aptos" panose="020B0004020202020204" pitchFamily="34" charset="0"/>
              </a:rPr>
              <a:t>no astro turf boots</a:t>
            </a:r>
            <a:r>
              <a:rPr lang="en-GB" sz="1400" dirty="0">
                <a:latin typeface="Aptos" panose="020B0004020202020204" pitchFamily="34" charset="0"/>
              </a:rPr>
              <a:t>)</a:t>
            </a:r>
          </a:p>
          <a:p>
            <a:pPr>
              <a:buFont typeface="Arial" panose="020B0604020202020204" pitchFamily="34" charset="0"/>
              <a:buChar char="•"/>
            </a:pPr>
            <a:r>
              <a:rPr lang="en-GB" sz="1400" dirty="0">
                <a:latin typeface="Aptos" panose="020B0004020202020204" pitchFamily="34" charset="0"/>
              </a:rPr>
              <a:t>Gum shield</a:t>
            </a:r>
          </a:p>
          <a:p>
            <a:pPr>
              <a:buFont typeface="Arial" panose="020B0604020202020204" pitchFamily="34" charset="0"/>
              <a:buChar char="•"/>
            </a:pPr>
            <a:r>
              <a:rPr lang="en-GB" sz="1400" dirty="0">
                <a:latin typeface="Aptos" panose="020B0004020202020204" pitchFamily="34" charset="0"/>
              </a:rPr>
              <a:t>Shin pads</a:t>
            </a:r>
          </a:p>
          <a:p>
            <a:pPr>
              <a:buNone/>
            </a:pPr>
            <a:r>
              <a:rPr lang="en-GB" sz="1400" b="1" dirty="0">
                <a:latin typeface="Aptos Black" panose="020B0004020202020204" pitchFamily="34" charset="0"/>
              </a:rPr>
              <a:t>Optional PE Kit</a:t>
            </a:r>
          </a:p>
          <a:p>
            <a:pPr>
              <a:buFont typeface="Arial" panose="020B0604020202020204" pitchFamily="34" charset="0"/>
              <a:buChar char="•"/>
            </a:pPr>
            <a:r>
              <a:rPr lang="en-GB" sz="1400" dirty="0">
                <a:latin typeface="Aptos" panose="020B0004020202020204" pitchFamily="34" charset="0"/>
              </a:rPr>
              <a:t>Reversible sports top (black/sky)</a:t>
            </a:r>
          </a:p>
          <a:p>
            <a:pPr>
              <a:buFont typeface="Arial" panose="020B0604020202020204" pitchFamily="34" charset="0"/>
              <a:buChar char="•"/>
            </a:pPr>
            <a:r>
              <a:rPr lang="en-GB" sz="1400" dirty="0" err="1">
                <a:latin typeface="Aptos" panose="020B0004020202020204" pitchFamily="34" charset="0"/>
              </a:rPr>
              <a:t>Etonbury</a:t>
            </a:r>
            <a:r>
              <a:rPr lang="en-GB" sz="1400" dirty="0">
                <a:latin typeface="Aptos" panose="020B0004020202020204" pitchFamily="34" charset="0"/>
              </a:rPr>
              <a:t> ¼ zip top</a:t>
            </a:r>
          </a:p>
          <a:p>
            <a:pPr>
              <a:buFont typeface="Arial" panose="020B0604020202020204" pitchFamily="34" charset="0"/>
              <a:buChar char="•"/>
            </a:pPr>
            <a:r>
              <a:rPr lang="en-GB" sz="1400" dirty="0">
                <a:latin typeface="Aptos" panose="020B0004020202020204" pitchFamily="34" charset="0"/>
              </a:rPr>
              <a:t>Black tracksuit bottoms</a:t>
            </a:r>
          </a:p>
          <a:p>
            <a:pPr>
              <a:buFont typeface="Arial" panose="020B0604020202020204" pitchFamily="34" charset="0"/>
              <a:buChar char="•"/>
            </a:pPr>
            <a:r>
              <a:rPr lang="en-GB" sz="1400" dirty="0">
                <a:latin typeface="Aptos" panose="020B0004020202020204" pitchFamily="34" charset="0"/>
              </a:rPr>
              <a:t>Black leggings with </a:t>
            </a:r>
            <a:r>
              <a:rPr lang="en-GB" sz="1400" dirty="0" err="1">
                <a:latin typeface="Aptos" panose="020B0004020202020204" pitchFamily="34" charset="0"/>
              </a:rPr>
              <a:t>Etonbury</a:t>
            </a:r>
            <a:r>
              <a:rPr lang="en-GB" sz="1400" dirty="0">
                <a:latin typeface="Aptos" panose="020B0004020202020204" pitchFamily="34" charset="0"/>
              </a:rPr>
              <a:t> logo (</a:t>
            </a:r>
            <a:r>
              <a:rPr lang="en-GB" sz="1400" i="1" dirty="0">
                <a:latin typeface="Aptos" panose="020B0004020202020204" pitchFamily="34" charset="0"/>
              </a:rPr>
              <a:t>girls’ option</a:t>
            </a:r>
            <a:r>
              <a:rPr lang="en-GB" sz="1400" dirty="0">
                <a:latin typeface="Aptos" panose="020B0004020202020204" pitchFamily="34" charset="0"/>
              </a:rPr>
              <a:t>)</a:t>
            </a:r>
          </a:p>
          <a:p>
            <a:pPr>
              <a:buFont typeface="Arial" panose="020B0604020202020204" pitchFamily="34" charset="0"/>
              <a:buChar char="•"/>
            </a:pPr>
            <a:r>
              <a:rPr lang="en-GB" sz="1400" dirty="0" err="1">
                <a:latin typeface="Aptos" panose="020B0004020202020204" pitchFamily="34" charset="0"/>
              </a:rPr>
              <a:t>Baselayer</a:t>
            </a:r>
            <a:r>
              <a:rPr lang="en-GB" sz="1400" dirty="0">
                <a:latin typeface="Aptos" panose="020B0004020202020204" pitchFamily="34" charset="0"/>
              </a:rPr>
              <a:t> (any colour)</a:t>
            </a:r>
          </a:p>
          <a:p>
            <a:r>
              <a:rPr lang="en-GB" sz="1400" b="1" dirty="0">
                <a:latin typeface="Aptos Black" panose="020B0004020202020204" pitchFamily="34" charset="0"/>
              </a:rPr>
              <a:t>Note</a:t>
            </a:r>
            <a:r>
              <a:rPr lang="en-GB" sz="1400" b="1" dirty="0">
                <a:latin typeface="Aptos" panose="020B0004020202020204" pitchFamily="34" charset="0"/>
              </a:rPr>
              <a:t>:</a:t>
            </a:r>
            <a:r>
              <a:rPr lang="en-GB" sz="1400" dirty="0">
                <a:latin typeface="Aptos" panose="020B0004020202020204" pitchFamily="34" charset="0"/>
              </a:rPr>
              <a:t> No non-</a:t>
            </a:r>
            <a:r>
              <a:rPr lang="en-GB" sz="1400" dirty="0" err="1">
                <a:latin typeface="Aptos" panose="020B0004020202020204" pitchFamily="34" charset="0"/>
              </a:rPr>
              <a:t>Etonbury</a:t>
            </a:r>
            <a:r>
              <a:rPr lang="en-GB" sz="1400" dirty="0">
                <a:latin typeface="Aptos" panose="020B0004020202020204" pitchFamily="34" charset="0"/>
              </a:rPr>
              <a:t> branded shorts, joggers, leggings, or sweatshirts are allowed. Refer to the official PE expectations document.</a:t>
            </a:r>
          </a:p>
        </p:txBody>
      </p:sp>
      <p:sp>
        <p:nvSpPr>
          <p:cNvPr id="8" name="TextBox 7">
            <a:extLst>
              <a:ext uri="{FF2B5EF4-FFF2-40B4-BE49-F238E27FC236}">
                <a16:creationId xmlns:a16="http://schemas.microsoft.com/office/drawing/2014/main" id="{DBF7AEFD-596A-97AF-E4B3-A3A6B07B0625}"/>
              </a:ext>
            </a:extLst>
          </p:cNvPr>
          <p:cNvSpPr txBox="1"/>
          <p:nvPr/>
        </p:nvSpPr>
        <p:spPr>
          <a:xfrm>
            <a:off x="5831080" y="1551563"/>
            <a:ext cx="6097424" cy="3108543"/>
          </a:xfrm>
          <a:prstGeom prst="rect">
            <a:avLst/>
          </a:prstGeom>
          <a:noFill/>
        </p:spPr>
        <p:txBody>
          <a:bodyPr wrap="square">
            <a:spAutoFit/>
          </a:bodyPr>
          <a:lstStyle/>
          <a:p>
            <a:r>
              <a:rPr lang="en-US" sz="1400" dirty="0">
                <a:latin typeface="Aptos Black" panose="020B0004020202020204" pitchFamily="34" charset="0"/>
              </a:rPr>
              <a:t>Additional Appearance Guidelines:</a:t>
            </a:r>
          </a:p>
          <a:p>
            <a:r>
              <a:rPr lang="en-US" sz="1400" dirty="0">
                <a:latin typeface="Aptos Black" panose="020B0004020202020204" pitchFamily="34" charset="0"/>
              </a:rPr>
              <a:t> </a:t>
            </a:r>
            <a:r>
              <a:rPr lang="en-US" sz="1400" dirty="0" err="1">
                <a:latin typeface="Aptos Black" panose="020B0004020202020204" pitchFamily="34" charset="0"/>
              </a:rPr>
              <a:t>Jewellery</a:t>
            </a:r>
            <a:r>
              <a:rPr lang="en-US" sz="1400" dirty="0">
                <a:latin typeface="Aptos Black" panose="020B0004020202020204" pitchFamily="34" charset="0"/>
              </a:rPr>
              <a:t>: </a:t>
            </a:r>
          </a:p>
          <a:p>
            <a:r>
              <a:rPr lang="en-US" sz="1400" dirty="0">
                <a:latin typeface="Aptos" panose="020B0004020202020204" pitchFamily="34" charset="0"/>
              </a:rPr>
              <a:t> Only one ring, two pairs of small studs or sleepers, and a watch allowed. Must be removed for PE. </a:t>
            </a:r>
          </a:p>
          <a:p>
            <a:r>
              <a:rPr lang="en-US" sz="1400" dirty="0">
                <a:latin typeface="Aptos" panose="020B0004020202020204" pitchFamily="34" charset="0"/>
              </a:rPr>
              <a:t>No nose studs or piercings (clear retainers only).</a:t>
            </a:r>
          </a:p>
          <a:p>
            <a:r>
              <a:rPr lang="en-US" sz="1400" dirty="0">
                <a:latin typeface="Aptos Black" panose="020B0004020202020204" pitchFamily="34" charset="0"/>
              </a:rPr>
              <a:t>Hair: </a:t>
            </a:r>
            <a:r>
              <a:rPr lang="en-US" sz="1400" dirty="0">
                <a:latin typeface="Aptos" panose="020B0004020202020204" pitchFamily="34" charset="0"/>
              </a:rPr>
              <a:t>Natural </a:t>
            </a:r>
            <a:r>
              <a:rPr lang="en-US" sz="1400" dirty="0" err="1">
                <a:latin typeface="Aptos" panose="020B0004020202020204" pitchFamily="34" charset="0"/>
              </a:rPr>
              <a:t>colours</a:t>
            </a:r>
            <a:r>
              <a:rPr lang="en-US" sz="1400" dirty="0">
                <a:latin typeface="Aptos" panose="020B0004020202020204" pitchFamily="34" charset="0"/>
              </a:rPr>
              <a:t> only. No shaved patterns, bright highlights, or dip-dyed styles.</a:t>
            </a:r>
          </a:p>
          <a:p>
            <a:r>
              <a:rPr lang="en-US" sz="1400" dirty="0">
                <a:latin typeface="Aptos Black" panose="020B0004020202020204" pitchFamily="34" charset="0"/>
              </a:rPr>
              <a:t>Make-up: </a:t>
            </a:r>
            <a:r>
              <a:rPr lang="en-US" sz="1400" dirty="0">
                <a:latin typeface="Aptos" panose="020B0004020202020204" pitchFamily="34" charset="0"/>
              </a:rPr>
              <a:t>Must be minimal and discreet. Light foundation/concealer, small amount of mascara or lip gloss only. No eyeliner or bold lipstick.</a:t>
            </a:r>
          </a:p>
          <a:p>
            <a:r>
              <a:rPr lang="en-US" sz="1400" dirty="0">
                <a:latin typeface="Aptos" panose="020B0004020202020204" pitchFamily="34" charset="0"/>
              </a:rPr>
              <a:t>Footwear: No trainers, logos, boots (e.g., Dr Martens), canvas shoes, or heels.</a:t>
            </a:r>
          </a:p>
          <a:p>
            <a:r>
              <a:rPr lang="en-US" sz="1400" dirty="0">
                <a:latin typeface="Aptos Black" panose="020B0004020202020204" pitchFamily="34" charset="0"/>
              </a:rPr>
              <a:t>Clothing:</a:t>
            </a:r>
            <a:r>
              <a:rPr lang="en-US" sz="1400" dirty="0">
                <a:latin typeface="Aptos" panose="020B0004020202020204" pitchFamily="34" charset="0"/>
              </a:rPr>
              <a:t> No denim, leggings (except </a:t>
            </a:r>
            <a:r>
              <a:rPr lang="en-US" sz="1400" dirty="0" err="1">
                <a:latin typeface="Aptos" panose="020B0004020202020204" pitchFamily="34" charset="0"/>
              </a:rPr>
              <a:t>Etonbury</a:t>
            </a:r>
            <a:r>
              <a:rPr lang="en-US" sz="1400" dirty="0">
                <a:latin typeface="Aptos" panose="020B0004020202020204" pitchFamily="34" charset="0"/>
              </a:rPr>
              <a:t>-branded for PE), cropped trousers, or short skirts. Skirts must be knee-length.</a:t>
            </a:r>
          </a:p>
          <a:p>
            <a:r>
              <a:rPr lang="en-US" sz="1400" dirty="0">
                <a:latin typeface="Aptos" panose="020B0004020202020204" pitchFamily="34" charset="0"/>
              </a:rPr>
              <a:t>Other: Only school-approved badges allowed. Hoodies are not permitted on-site unless for official school events.</a:t>
            </a:r>
            <a:endParaRPr lang="en-GB" sz="1400" dirty="0">
              <a:latin typeface="Aptos" panose="020B0004020202020204" pitchFamily="34" charset="0"/>
            </a:endParaRPr>
          </a:p>
        </p:txBody>
      </p:sp>
    </p:spTree>
    <p:extLst>
      <p:ext uri="{BB962C8B-B14F-4D97-AF65-F5344CB8AC3E}">
        <p14:creationId xmlns:p14="http://schemas.microsoft.com/office/powerpoint/2010/main" val="70822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5" y="482138"/>
            <a:ext cx="4463934"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Our top uniform buying tips…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6" name="Rectangle 5"/>
          <p:cNvSpPr/>
          <p:nvPr/>
        </p:nvSpPr>
        <p:spPr>
          <a:xfrm>
            <a:off x="473825" y="2208969"/>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3825" y="3333960"/>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3825" y="4458951"/>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3825" y="5583942"/>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204065" y="3333960"/>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204064" y="4458951"/>
            <a:ext cx="5425444"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04064" y="5583942"/>
            <a:ext cx="5425444"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71106" y="2327470"/>
            <a:ext cx="3765666" cy="661720"/>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Sizing Question:</a:t>
            </a:r>
          </a:p>
          <a:p>
            <a:r>
              <a:rPr lang="en-GB" sz="1050" i="1" dirty="0">
                <a:latin typeface="Poppins" panose="00000500000000000000" pitchFamily="2" charset="0"/>
                <a:cs typeface="Poppins" panose="00000500000000000000" pitchFamily="2" charset="0"/>
              </a:rPr>
              <a:t>Please contact us if you have any queries with the sizing of garments.</a:t>
            </a:r>
          </a:p>
        </p:txBody>
      </p:sp>
      <p:sp>
        <p:nvSpPr>
          <p:cNvPr id="20" name="TextBox 19"/>
          <p:cNvSpPr txBox="1"/>
          <p:nvPr/>
        </p:nvSpPr>
        <p:spPr>
          <a:xfrm>
            <a:off x="1571106" y="3460896"/>
            <a:ext cx="3923609" cy="661720"/>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Girls Trousers:</a:t>
            </a:r>
          </a:p>
          <a:p>
            <a:r>
              <a:rPr lang="en-GB" sz="1050" i="1" dirty="0">
                <a:latin typeface="Poppins" panose="00000500000000000000" pitchFamily="2" charset="0"/>
                <a:cs typeface="Poppins" panose="00000500000000000000" pitchFamily="2" charset="0"/>
              </a:rPr>
              <a:t>These fit just below the waist and are a generous fit. There is no adjustable waist.</a:t>
            </a:r>
          </a:p>
        </p:txBody>
      </p:sp>
      <p:sp>
        <p:nvSpPr>
          <p:cNvPr id="21" name="TextBox 20"/>
          <p:cNvSpPr txBox="1"/>
          <p:nvPr/>
        </p:nvSpPr>
        <p:spPr>
          <a:xfrm>
            <a:off x="1571106" y="4565128"/>
            <a:ext cx="3765666" cy="661720"/>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Jumpers:</a:t>
            </a:r>
          </a:p>
          <a:p>
            <a:r>
              <a:rPr lang="en-GB" sz="1050" i="1" dirty="0">
                <a:latin typeface="Poppins" panose="00000500000000000000" pitchFamily="2" charset="0"/>
                <a:cs typeface="Poppins" panose="00000500000000000000" pitchFamily="2" charset="0"/>
              </a:rPr>
              <a:t>The </a:t>
            </a:r>
            <a:r>
              <a:rPr lang="en-GB" sz="1050" i="1" dirty="0" err="1">
                <a:latin typeface="Poppins" panose="00000500000000000000" pitchFamily="2" charset="0"/>
                <a:cs typeface="Poppins" panose="00000500000000000000" pitchFamily="2" charset="0"/>
              </a:rPr>
              <a:t>v-neck</a:t>
            </a:r>
            <a:r>
              <a:rPr lang="en-GB" sz="1050" i="1" dirty="0">
                <a:latin typeface="Poppins" panose="00000500000000000000" pitchFamily="2" charset="0"/>
                <a:cs typeface="Poppins" panose="00000500000000000000" pitchFamily="2" charset="0"/>
              </a:rPr>
              <a:t> knitted jumpers can come up fairly small in size. It would be advisable to order a size larger.</a:t>
            </a:r>
          </a:p>
        </p:txBody>
      </p:sp>
      <p:sp>
        <p:nvSpPr>
          <p:cNvPr id="22" name="TextBox 21"/>
          <p:cNvSpPr txBox="1"/>
          <p:nvPr/>
        </p:nvSpPr>
        <p:spPr>
          <a:xfrm>
            <a:off x="1571106" y="5705507"/>
            <a:ext cx="3765666" cy="646331"/>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Pleated Skirts:</a:t>
            </a:r>
          </a:p>
          <a:p>
            <a:r>
              <a:rPr lang="en-GB" sz="1000" i="1" dirty="0">
                <a:latin typeface="Poppins" panose="00000500000000000000" pitchFamily="2" charset="0"/>
                <a:cs typeface="Poppins" panose="00000500000000000000" pitchFamily="2" charset="0"/>
              </a:rPr>
              <a:t>The skirts sits just below the waistline. Fit just below the knee to allow for growth.</a:t>
            </a:r>
          </a:p>
        </p:txBody>
      </p:sp>
      <p:sp>
        <p:nvSpPr>
          <p:cNvPr id="23" name="TextBox 22"/>
          <p:cNvSpPr txBox="1"/>
          <p:nvPr/>
        </p:nvSpPr>
        <p:spPr>
          <a:xfrm>
            <a:off x="7309664" y="3453202"/>
            <a:ext cx="4317076" cy="500137"/>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Boys Trousers:</a:t>
            </a:r>
          </a:p>
          <a:p>
            <a:r>
              <a:rPr lang="en-GB" sz="1050" i="1" dirty="0">
                <a:latin typeface="Poppins" panose="00000500000000000000" pitchFamily="2" charset="0"/>
                <a:cs typeface="Poppins" panose="00000500000000000000" pitchFamily="2" charset="0"/>
              </a:rPr>
              <a:t>These fit true to size and have an adjustable waist.</a:t>
            </a:r>
          </a:p>
        </p:txBody>
      </p:sp>
      <p:sp>
        <p:nvSpPr>
          <p:cNvPr id="24" name="TextBox 23"/>
          <p:cNvSpPr txBox="1"/>
          <p:nvPr/>
        </p:nvSpPr>
        <p:spPr>
          <a:xfrm>
            <a:off x="7309664" y="4571553"/>
            <a:ext cx="4017818" cy="500137"/>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Remember:</a:t>
            </a:r>
          </a:p>
          <a:p>
            <a:r>
              <a:rPr lang="en-GB" sz="1050" i="1" dirty="0">
                <a:latin typeface="Poppins" panose="00000500000000000000" pitchFamily="2" charset="0"/>
                <a:cs typeface="Poppins" panose="00000500000000000000" pitchFamily="2" charset="0"/>
              </a:rPr>
              <a:t>Choose the sizes closest to your measurements.</a:t>
            </a:r>
          </a:p>
        </p:txBody>
      </p:sp>
      <p:sp>
        <p:nvSpPr>
          <p:cNvPr id="25" name="TextBox 24"/>
          <p:cNvSpPr txBox="1"/>
          <p:nvPr/>
        </p:nvSpPr>
        <p:spPr>
          <a:xfrm>
            <a:off x="7309664" y="5674730"/>
            <a:ext cx="3765666" cy="661720"/>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Don’t forget!</a:t>
            </a:r>
          </a:p>
          <a:p>
            <a:r>
              <a:rPr lang="en-GB" sz="1050" i="1" dirty="0">
                <a:latin typeface="Poppins" panose="00000500000000000000" pitchFamily="2" charset="0"/>
                <a:cs typeface="Poppins" panose="00000500000000000000" pitchFamily="2" charset="0"/>
              </a:rPr>
              <a:t>Don’t forget name labels, water bottles and mouth guards!</a:t>
            </a:r>
          </a:p>
        </p:txBody>
      </p:sp>
      <p:sp>
        <p:nvSpPr>
          <p:cNvPr id="34" name="Rectangle 33"/>
          <p:cNvSpPr/>
          <p:nvPr/>
        </p:nvSpPr>
        <p:spPr>
          <a:xfrm>
            <a:off x="6204064" y="2201886"/>
            <a:ext cx="5425443" cy="8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7220020" y="2233810"/>
            <a:ext cx="4142108" cy="661720"/>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Blazers:</a:t>
            </a:r>
          </a:p>
          <a:p>
            <a:r>
              <a:rPr lang="en-GB" sz="1050" i="1" dirty="0">
                <a:latin typeface="Poppins" panose="00000500000000000000" pitchFamily="2" charset="0"/>
                <a:cs typeface="Poppins" panose="00000500000000000000" pitchFamily="2" charset="0"/>
              </a:rPr>
              <a:t>Make sure there is “growing room” on the shoulders and arms.  Blazers are machine washable at a low temperature. </a:t>
            </a:r>
            <a:endParaRPr lang="en-GB" sz="600" i="1" dirty="0">
              <a:latin typeface="Poppins" panose="00000500000000000000" pitchFamily="2" charset="0"/>
              <a:cs typeface="Poppins" panose="000005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91" y="2385762"/>
            <a:ext cx="563602" cy="56360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072" y="2323483"/>
            <a:ext cx="609940" cy="6099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678" y="5726958"/>
            <a:ext cx="603428" cy="60342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678" y="4571553"/>
            <a:ext cx="629283" cy="62928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035" y="3481040"/>
            <a:ext cx="582714" cy="582714"/>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693" y="3475944"/>
            <a:ext cx="582714" cy="58271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9216" y="5766186"/>
            <a:ext cx="585652" cy="585652"/>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4645" y="4650086"/>
            <a:ext cx="576762" cy="576762"/>
          </a:xfrm>
          <a:prstGeom prst="rect">
            <a:avLst/>
          </a:prstGeom>
        </p:spPr>
      </p:pic>
    </p:spTree>
    <p:extLst>
      <p:ext uri="{BB962C8B-B14F-4D97-AF65-F5344CB8AC3E}">
        <p14:creationId xmlns:p14="http://schemas.microsoft.com/office/powerpoint/2010/main" val="395574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5278138"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4" y="482138"/>
            <a:ext cx="5037513" cy="2862322"/>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Did you know that we also sell all the Essential &amp; Accessories you may need?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6" name="TextBox 5"/>
          <p:cNvSpPr txBox="1"/>
          <p:nvPr/>
        </p:nvSpPr>
        <p:spPr>
          <a:xfrm>
            <a:off x="473824" y="3528753"/>
            <a:ext cx="2335878" cy="17584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Backpacks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Helix Stationary</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Calculators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Iron on Name Labels</a:t>
            </a:r>
          </a:p>
        </p:txBody>
      </p:sp>
      <p:sp>
        <p:nvSpPr>
          <p:cNvPr id="7" name="TextBox 6"/>
          <p:cNvSpPr txBox="1"/>
          <p:nvPr/>
        </p:nvSpPr>
        <p:spPr>
          <a:xfrm>
            <a:off x="2992580" y="3528753"/>
            <a:ext cx="2335878" cy="17584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Shirts &amp; Blouses</a:t>
            </a: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Water Bottles</a:t>
            </a:r>
          </a:p>
          <a:p>
            <a:pPr marL="285750" indent="-285750">
              <a:lnSpc>
                <a:spcPct val="200000"/>
              </a:lnSpc>
              <a:buFont typeface="Arial" panose="020B0604020202020204" pitchFamily="34" charset="0"/>
              <a:buChar char="•"/>
            </a:pPr>
            <a:r>
              <a:rPr lang="en-GB" sz="1400" b="1" i="1" dirty="0" err="1">
                <a:solidFill>
                  <a:schemeClr val="bg1"/>
                </a:solidFill>
                <a:latin typeface="Poppins" panose="00000500000000000000" pitchFamily="2" charset="0"/>
                <a:cs typeface="Poppins" panose="00000500000000000000" pitchFamily="2" charset="0"/>
              </a:rPr>
              <a:t>Gumshields</a:t>
            </a:r>
            <a:endParaRPr lang="en-GB" sz="1400" b="1" i="1" dirty="0">
              <a:solidFill>
                <a:schemeClr val="bg1"/>
              </a:solidFill>
              <a:latin typeface="Poppins" panose="00000500000000000000" pitchFamily="2" charset="0"/>
              <a:cs typeface="Poppins" panose="00000500000000000000" pitchFamily="2" charset="0"/>
            </a:endParaRPr>
          </a:p>
          <a:p>
            <a:pPr marL="285750" indent="-285750">
              <a:lnSpc>
                <a:spcPct val="200000"/>
              </a:lnSpc>
              <a:buFont typeface="Arial" panose="020B0604020202020204" pitchFamily="34" charset="0"/>
              <a:buChar char="•"/>
            </a:pPr>
            <a:r>
              <a:rPr lang="en-GB" sz="1400" b="1" i="1" dirty="0">
                <a:solidFill>
                  <a:schemeClr val="bg1"/>
                </a:solidFill>
                <a:latin typeface="Poppins" panose="00000500000000000000" pitchFamily="2" charset="0"/>
                <a:cs typeface="Poppins" panose="00000500000000000000" pitchFamily="2" charset="0"/>
              </a:rPr>
              <a:t>Shin Guards</a:t>
            </a:r>
          </a:p>
        </p:txBody>
      </p:sp>
      <p:pic>
        <p:nvPicPr>
          <p:cNvPr id="3" name="Picture 2">
            <a:extLst>
              <a:ext uri="{FF2B5EF4-FFF2-40B4-BE49-F238E27FC236}">
                <a16:creationId xmlns:a16="http://schemas.microsoft.com/office/drawing/2014/main" id="{3E19A898-394B-85C7-9002-3C0A6A55828D}"/>
              </a:ext>
            </a:extLst>
          </p:cNvPr>
          <p:cNvPicPr>
            <a:picLocks noChangeAspect="1"/>
          </p:cNvPicPr>
          <p:nvPr/>
        </p:nvPicPr>
        <p:blipFill>
          <a:blip r:embed="rId3"/>
          <a:stretch>
            <a:fillRect/>
          </a:stretch>
        </p:blipFill>
        <p:spPr>
          <a:xfrm>
            <a:off x="5694215" y="1267276"/>
            <a:ext cx="6051569" cy="4820590"/>
          </a:xfrm>
          <a:prstGeom prst="rect">
            <a:avLst/>
          </a:prstGeom>
        </p:spPr>
      </p:pic>
    </p:spTree>
    <p:extLst>
      <p:ext uri="{BB962C8B-B14F-4D97-AF65-F5344CB8AC3E}">
        <p14:creationId xmlns:p14="http://schemas.microsoft.com/office/powerpoint/2010/main" val="90367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5087596"/>
            <a:ext cx="12192002" cy="17704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 y="0"/>
            <a:ext cx="12192002" cy="508759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3824" y="482138"/>
            <a:ext cx="4713317"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Building a greener and fairer future…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102" y="294268"/>
            <a:ext cx="1520230" cy="495442"/>
          </a:xfrm>
          <a:prstGeom prst="rect">
            <a:avLst/>
          </a:prstGeom>
        </p:spPr>
      </p:pic>
      <p:sp>
        <p:nvSpPr>
          <p:cNvPr id="6" name="TextBox 5"/>
          <p:cNvSpPr txBox="1"/>
          <p:nvPr/>
        </p:nvSpPr>
        <p:spPr>
          <a:xfrm>
            <a:off x="473825" y="5391320"/>
            <a:ext cx="10099964" cy="707886"/>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Total Clothing – Share – Reuse - Recycle</a:t>
            </a:r>
          </a:p>
          <a:p>
            <a:r>
              <a:rPr lang="en-GB" sz="1200" i="1" dirty="0">
                <a:solidFill>
                  <a:schemeClr val="bg1"/>
                </a:solidFill>
                <a:latin typeface="Poppins" panose="00000500000000000000" pitchFamily="2" charset="0"/>
                <a:cs typeface="Poppins" panose="00000500000000000000" pitchFamily="2" charset="0"/>
              </a:rPr>
              <a:t>As part of our recycling programme, we partnership with schools overseas and the UK to ensure that no garments enter landfill.</a:t>
            </a:r>
          </a:p>
          <a:p>
            <a:endParaRPr lang="en-GB" sz="1200" i="1" dirty="0">
              <a:solidFill>
                <a:schemeClr val="bg1"/>
              </a:solidFill>
              <a:latin typeface="Poppins" panose="00000500000000000000" pitchFamily="2" charset="0"/>
              <a:cs typeface="Poppins" panose="00000500000000000000" pitchFamily="2" charset="0"/>
            </a:endParaRPr>
          </a:p>
        </p:txBody>
      </p:sp>
      <p:sp>
        <p:nvSpPr>
          <p:cNvPr id="12" name="TextBox 11"/>
          <p:cNvSpPr txBox="1"/>
          <p:nvPr/>
        </p:nvSpPr>
        <p:spPr>
          <a:xfrm>
            <a:off x="733599" y="3618385"/>
            <a:ext cx="2190409" cy="938719"/>
          </a:xfrm>
          <a:prstGeom prst="rect">
            <a:avLst/>
          </a:prstGeom>
          <a:noFill/>
        </p:spPr>
        <p:txBody>
          <a:bodyPr wrap="square" rtlCol="0">
            <a:spAutoFit/>
          </a:bodyPr>
          <a:lstStyle/>
          <a:p>
            <a:pPr algn="ctr"/>
            <a:r>
              <a:rPr lang="en-GB" sz="1100" i="1" dirty="0">
                <a:solidFill>
                  <a:schemeClr val="bg1"/>
                </a:solidFill>
                <a:latin typeface="Poppins" panose="00000500000000000000" pitchFamily="2" charset="0"/>
                <a:cs typeface="Poppins" panose="00000500000000000000" pitchFamily="2" charset="0"/>
              </a:rPr>
              <a:t>We are committed to doing the right thing for the planet and our people, to ensure we  build fairer and greener future together.</a:t>
            </a:r>
          </a:p>
        </p:txBody>
      </p:sp>
      <p:sp>
        <p:nvSpPr>
          <p:cNvPr id="13" name="TextBox 12"/>
          <p:cNvSpPr txBox="1"/>
          <p:nvPr/>
        </p:nvSpPr>
        <p:spPr>
          <a:xfrm>
            <a:off x="3424866" y="3609452"/>
            <a:ext cx="2310921" cy="938719"/>
          </a:xfrm>
          <a:prstGeom prst="rect">
            <a:avLst/>
          </a:prstGeom>
          <a:noFill/>
        </p:spPr>
        <p:txBody>
          <a:bodyPr wrap="square" rtlCol="0">
            <a:spAutoFit/>
          </a:bodyPr>
          <a:lstStyle/>
          <a:p>
            <a:pPr algn="ctr"/>
            <a:r>
              <a:rPr lang="en-GB" sz="1100" i="1" dirty="0">
                <a:solidFill>
                  <a:schemeClr val="bg1"/>
                </a:solidFill>
                <a:latin typeface="Poppins" panose="00000500000000000000" pitchFamily="2" charset="0"/>
                <a:cs typeface="Poppins" panose="00000500000000000000" pitchFamily="2" charset="0"/>
              </a:rPr>
              <a:t>Our </a:t>
            </a:r>
            <a:r>
              <a:rPr lang="en-GB" sz="1100" b="1" i="1" dirty="0">
                <a:solidFill>
                  <a:schemeClr val="bg1"/>
                </a:solidFill>
                <a:latin typeface="Poppins" panose="00000500000000000000" pitchFamily="2" charset="0"/>
                <a:cs typeface="Poppins" panose="00000500000000000000" pitchFamily="2" charset="0"/>
              </a:rPr>
              <a:t>boys shorts and trousers </a:t>
            </a:r>
            <a:r>
              <a:rPr lang="en-GB" sz="1100" i="1" dirty="0">
                <a:solidFill>
                  <a:schemeClr val="bg1"/>
                </a:solidFill>
                <a:latin typeface="Poppins" panose="00000500000000000000" pitchFamily="2" charset="0"/>
                <a:cs typeface="Poppins" panose="00000500000000000000" pitchFamily="2" charset="0"/>
              </a:rPr>
              <a:t>are made from 65% recycled polyester and up to 11 plastic bottles are recycled to make the polyester.</a:t>
            </a:r>
          </a:p>
        </p:txBody>
      </p:sp>
      <p:sp>
        <p:nvSpPr>
          <p:cNvPr id="14" name="TextBox 13"/>
          <p:cNvSpPr txBox="1"/>
          <p:nvPr/>
        </p:nvSpPr>
        <p:spPr>
          <a:xfrm>
            <a:off x="6157706" y="3609452"/>
            <a:ext cx="2331668" cy="938719"/>
          </a:xfrm>
          <a:prstGeom prst="rect">
            <a:avLst/>
          </a:prstGeom>
          <a:noFill/>
        </p:spPr>
        <p:txBody>
          <a:bodyPr wrap="square" rtlCol="0">
            <a:spAutoFit/>
          </a:bodyPr>
          <a:lstStyle/>
          <a:p>
            <a:pPr algn="ctr"/>
            <a:r>
              <a:rPr lang="en-GB" sz="1100" i="1" dirty="0">
                <a:solidFill>
                  <a:schemeClr val="bg1"/>
                </a:solidFill>
                <a:latin typeface="Poppins" panose="00000500000000000000" pitchFamily="2" charset="0"/>
                <a:cs typeface="Poppins" panose="00000500000000000000" pitchFamily="2" charset="0"/>
              </a:rPr>
              <a:t>Our </a:t>
            </a:r>
            <a:r>
              <a:rPr lang="en-GB" sz="1100" b="1" i="1" dirty="0">
                <a:solidFill>
                  <a:schemeClr val="bg1"/>
                </a:solidFill>
                <a:latin typeface="Poppins" panose="00000500000000000000" pitchFamily="2" charset="0"/>
                <a:cs typeface="Poppins" panose="00000500000000000000" pitchFamily="2" charset="0"/>
              </a:rPr>
              <a:t>sweatshirts and cardigans </a:t>
            </a:r>
            <a:r>
              <a:rPr lang="en-GB" sz="1100" i="1" dirty="0">
                <a:solidFill>
                  <a:schemeClr val="bg1"/>
                </a:solidFill>
                <a:latin typeface="Poppins" panose="00000500000000000000" pitchFamily="2" charset="0"/>
                <a:cs typeface="Poppins" panose="00000500000000000000" pitchFamily="2" charset="0"/>
              </a:rPr>
              <a:t>are made from 55% recycled polyester and up to 11 plastic bottles are recycled to make the polyester.</a:t>
            </a:r>
          </a:p>
        </p:txBody>
      </p:sp>
      <p:sp>
        <p:nvSpPr>
          <p:cNvPr id="15" name="TextBox 14"/>
          <p:cNvSpPr txBox="1"/>
          <p:nvPr/>
        </p:nvSpPr>
        <p:spPr>
          <a:xfrm>
            <a:off x="8728411" y="3609452"/>
            <a:ext cx="2709923" cy="938719"/>
          </a:xfrm>
          <a:prstGeom prst="rect">
            <a:avLst/>
          </a:prstGeom>
          <a:noFill/>
        </p:spPr>
        <p:txBody>
          <a:bodyPr wrap="square" rtlCol="0">
            <a:spAutoFit/>
          </a:bodyPr>
          <a:lstStyle/>
          <a:p>
            <a:pPr algn="ctr"/>
            <a:r>
              <a:rPr lang="en-GB" sz="1100" i="1" dirty="0">
                <a:solidFill>
                  <a:schemeClr val="bg1"/>
                </a:solidFill>
                <a:latin typeface="Poppins" panose="00000500000000000000" pitchFamily="2" charset="0"/>
                <a:cs typeface="Poppins" panose="00000500000000000000" pitchFamily="2" charset="0"/>
              </a:rPr>
              <a:t>We are doing our very best to ensure all packaging is sustainably sourced by 2025. By Back to School 2025 we could have saved 50 million+ bottles from landfill.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607" y="2093956"/>
            <a:ext cx="1432392" cy="143239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6005" y="2091614"/>
            <a:ext cx="1434733" cy="14347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13" y="2091614"/>
            <a:ext cx="1434733" cy="143473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6458" y="2090798"/>
            <a:ext cx="1435549" cy="1435549"/>
          </a:xfrm>
          <a:prstGeom prst="rect">
            <a:avLst/>
          </a:prstGeom>
        </p:spPr>
      </p:pic>
    </p:spTree>
    <p:extLst>
      <p:ext uri="{BB962C8B-B14F-4D97-AF65-F5344CB8AC3E}">
        <p14:creationId xmlns:p14="http://schemas.microsoft.com/office/powerpoint/2010/main" val="1157940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Widescreen</PresentationFormat>
  <Paragraphs>198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 Black</vt:lpstr>
      <vt:lpstr>Calibri Light</vt:lpstr>
      <vt:lpstr>Arial</vt:lpstr>
      <vt:lpstr>Calibri</vt:lpstr>
      <vt:lpstr>Poppins</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Banner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Eastup</dc:creator>
  <cp:lastModifiedBy>Mollie Crombie</cp:lastModifiedBy>
  <cp:revision>38</cp:revision>
  <dcterms:created xsi:type="dcterms:W3CDTF">2025-04-24T11:06:03Z</dcterms:created>
  <dcterms:modified xsi:type="dcterms:W3CDTF">2025-05-29T12:25:16Z</dcterms:modified>
</cp:coreProperties>
</file>